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D2B-30D9-416C-9AB6-3192D2EAB641}" type="datetimeFigureOut">
              <a:rPr lang="en-US" smtClean="0"/>
              <a:pPr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57200"/>
            <a:ext cx="8534400" cy="617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ea typeface="Calibri"/>
                <a:cs typeface="Times New Roman"/>
              </a:rPr>
              <a:t> </a:t>
            </a:r>
            <a:endParaRPr lang="en-US" sz="1600" dirty="0"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b="1" dirty="0" smtClean="0">
                <a:solidFill>
                  <a:srgbClr val="0070C0"/>
                </a:solidFill>
                <a:ea typeface="Calibri"/>
                <a:cs typeface="Times New Roman"/>
              </a:rPr>
              <a:t>Election </a:t>
            </a:r>
            <a:r>
              <a:rPr lang="en-US" b="1" dirty="0">
                <a:solidFill>
                  <a:srgbClr val="0070C0"/>
                </a:solidFill>
                <a:ea typeface="Calibri"/>
                <a:cs typeface="Times New Roman"/>
              </a:rPr>
              <a:t>of Officers :</a:t>
            </a:r>
            <a:r>
              <a:rPr lang="en-US" dirty="0">
                <a:solidFill>
                  <a:srgbClr val="0070C0"/>
                </a:solidFill>
                <a:ea typeface="Calibri"/>
                <a:cs typeface="Times New Roman"/>
              </a:rPr>
              <a:t>  </a:t>
            </a:r>
          </a:p>
          <a:p>
            <a:pPr marL="800100" lvl="1" indent="-342900"/>
            <a:r>
              <a:rPr lang="en-US" dirty="0" smtClean="0">
                <a:ea typeface="Calibri"/>
                <a:cs typeface="Times New Roman"/>
              </a:rPr>
              <a:t>Chair:			Thomas </a:t>
            </a:r>
            <a:r>
              <a:rPr lang="en-US" dirty="0" err="1" smtClean="0">
                <a:ea typeface="Calibri"/>
                <a:cs typeface="Times New Roman"/>
              </a:rPr>
              <a:t>Vojta</a:t>
            </a:r>
            <a:endParaRPr lang="en-US" dirty="0" smtClean="0">
              <a:ea typeface="Calibri"/>
              <a:cs typeface="Times New Roman"/>
            </a:endParaRPr>
          </a:p>
          <a:p>
            <a:pPr lvl="1"/>
            <a:r>
              <a:rPr lang="en-US" dirty="0" smtClean="0">
                <a:ea typeface="Calibri"/>
                <a:cs typeface="Times New Roman"/>
              </a:rPr>
              <a:t>Vice Chair:			</a:t>
            </a:r>
            <a:r>
              <a:rPr lang="en-US" i="1" dirty="0" smtClean="0">
                <a:ea typeface="Calibri"/>
                <a:cs typeface="Times New Roman"/>
              </a:rPr>
              <a:t>postponed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Research Subcommittee: 	Richard Dawes 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eLearning Subcommittee: 	Jeff Schramm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Computer Security </a:t>
            </a:r>
            <a:r>
              <a:rPr lang="en-US" dirty="0" err="1" smtClean="0">
                <a:ea typeface="Calibri"/>
                <a:cs typeface="Times New Roman"/>
              </a:rPr>
              <a:t>Subc</a:t>
            </a:r>
            <a:r>
              <a:rPr lang="en-US" dirty="0" smtClean="0">
                <a:ea typeface="Calibri"/>
                <a:cs typeface="Times New Roman"/>
              </a:rPr>
              <a:t>.:	Don </a:t>
            </a:r>
            <a:r>
              <a:rPr lang="en-US" dirty="0" err="1" smtClean="0">
                <a:ea typeface="Calibri"/>
                <a:cs typeface="Times New Roman"/>
              </a:rPr>
              <a:t>Wunsch</a:t>
            </a:r>
            <a:endParaRPr lang="en-US" dirty="0" smtClean="0">
              <a:ea typeface="Calibri"/>
              <a:cs typeface="Times New Roman"/>
            </a:endParaRPr>
          </a:p>
          <a:p>
            <a:pPr marL="342900" indent="-342900"/>
            <a:endParaRPr lang="en-US" dirty="0"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b="1" dirty="0" smtClean="0">
                <a:solidFill>
                  <a:srgbClr val="0070C0"/>
                </a:solidFill>
                <a:ea typeface="Calibri"/>
                <a:cs typeface="Times New Roman"/>
              </a:rPr>
              <a:t>Computer Security Training:</a:t>
            </a:r>
            <a:r>
              <a:rPr lang="en-US" dirty="0" smtClean="0">
                <a:solidFill>
                  <a:srgbClr val="0070C0"/>
                </a:solidFill>
                <a:ea typeface="Calibri"/>
                <a:cs typeface="Times New Roman"/>
              </a:rPr>
              <a:t>  </a:t>
            </a:r>
          </a:p>
          <a:p>
            <a:pPr marL="800100" lvl="1" indent="-342900"/>
            <a:r>
              <a:rPr lang="en-US" dirty="0" smtClean="0">
                <a:ea typeface="Calibri"/>
                <a:cs typeface="Times New Roman"/>
              </a:rPr>
              <a:t>IT (Karl </a:t>
            </a:r>
            <a:r>
              <a:rPr lang="en-US" dirty="0" err="1" smtClean="0">
                <a:ea typeface="Calibri"/>
                <a:cs typeface="Times New Roman"/>
              </a:rPr>
              <a:t>Lutzen</a:t>
            </a:r>
            <a:r>
              <a:rPr lang="en-US" dirty="0" smtClean="0">
                <a:ea typeface="Calibri"/>
                <a:cs typeface="Times New Roman"/>
              </a:rPr>
              <a:t>) suggested training at regular intervals, e.g., at faculty meetings,</a:t>
            </a:r>
          </a:p>
          <a:p>
            <a:pPr marL="800100" lvl="1" indent="-342900"/>
            <a:r>
              <a:rPr lang="en-US" dirty="0" smtClean="0">
                <a:ea typeface="Calibri"/>
                <a:cs typeface="Times New Roman"/>
              </a:rPr>
              <a:t>Detailed proposal will follow.</a:t>
            </a:r>
          </a:p>
          <a:p>
            <a:pPr marL="800100" lvl="1" indent="-342900"/>
            <a:r>
              <a:rPr lang="en-US" dirty="0" smtClean="0">
                <a:ea typeface="Calibri"/>
                <a:cs typeface="Times New Roman"/>
              </a:rPr>
              <a:t>  </a:t>
            </a:r>
            <a:endParaRPr lang="en-US" dirty="0">
              <a:ea typeface="Calibri"/>
              <a:cs typeface="Times New Roman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b="1" dirty="0" smtClean="0">
                <a:solidFill>
                  <a:srgbClr val="0070C0"/>
                </a:solidFill>
                <a:ea typeface="Calibri"/>
                <a:cs typeface="Times New Roman"/>
              </a:rPr>
              <a:t>Faculty accomplishment system (FAS):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CIO Greg Smith gave report on IT side of selection of new FAS software. 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Question: Is such a system valuable for you</a:t>
            </a:r>
            <a:r>
              <a:rPr lang="en-US" b="1" dirty="0" smtClean="0">
                <a:solidFill>
                  <a:srgbClr val="0070C0"/>
                </a:solidFill>
                <a:ea typeface="Calibri"/>
                <a:cs typeface="Times New Roman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a typeface="Calibri"/>
                <a:cs typeface="Times New Roman"/>
              </a:rPr>
              <a:t>as faculty members</a:t>
            </a:r>
            <a:r>
              <a:rPr lang="en-US" dirty="0" smtClean="0">
                <a:ea typeface="Calibri"/>
                <a:cs typeface="Times New Roman"/>
              </a:rPr>
              <a:t>? Consensus: No.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b="1" dirty="0" smtClean="0">
                <a:solidFill>
                  <a:srgbClr val="0070C0"/>
                </a:solidFill>
                <a:ea typeface="Calibri"/>
                <a:cs typeface="Times New Roman"/>
              </a:rPr>
              <a:t>Learning management systems – Blackboard Replacement?</a:t>
            </a:r>
            <a:endParaRPr lang="en-US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1" indent="-342900"/>
            <a:r>
              <a:rPr lang="en-US" dirty="0" smtClean="0">
                <a:ea typeface="Calibri"/>
                <a:cs typeface="Times New Roman"/>
              </a:rPr>
              <a:t>Jeff Schramm + Angie Hammons reported on activities of committee, </a:t>
            </a:r>
          </a:p>
          <a:p>
            <a:pPr marL="800100" lvl="1" indent="-342900"/>
            <a:r>
              <a:rPr lang="en-US" dirty="0" smtClean="0">
                <a:ea typeface="Calibri"/>
                <a:cs typeface="Times New Roman"/>
              </a:rPr>
              <a:t>currently analyzing requirements and needs. </a:t>
            </a:r>
          </a:p>
          <a:p>
            <a:pPr marL="800100" lvl="1" indent="-342900"/>
            <a:r>
              <a:rPr lang="en-US" dirty="0" smtClean="0">
                <a:ea typeface="Calibri"/>
                <a:cs typeface="Times New Roman"/>
              </a:rPr>
              <a:t>Blackboard is expensive ($100k license + hosting and support costs),</a:t>
            </a:r>
          </a:p>
          <a:p>
            <a:pPr marL="800100" lvl="1" indent="-342900"/>
            <a:r>
              <a:rPr lang="en-US" dirty="0" smtClean="0">
                <a:ea typeface="Calibri"/>
                <a:cs typeface="Times New Roman"/>
              </a:rPr>
              <a:t>several competing products exist.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</a:pPr>
            <a:r>
              <a:rPr lang="en-US" sz="1700" dirty="0" smtClean="0">
                <a:ea typeface="Calibri"/>
                <a:cs typeface="Times New Roman"/>
              </a:rPr>
              <a:t>  </a:t>
            </a:r>
            <a:endParaRPr lang="en-US" sz="1700" dirty="0"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52400"/>
            <a:ext cx="71931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September 2013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70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sz="1800" b="1" dirty="0" smtClean="0">
                <a:solidFill>
                  <a:srgbClr val="0070C0"/>
                </a:solidFill>
              </a:rPr>
              <a:t>Backups and storage</a:t>
            </a:r>
            <a:r>
              <a:rPr lang="en-US" sz="1800" b="1" dirty="0" smtClean="0"/>
              <a:t>:</a:t>
            </a:r>
          </a:p>
          <a:p>
            <a:pPr marL="400050" lvl="1" indent="0">
              <a:buNone/>
            </a:pPr>
            <a:r>
              <a:rPr lang="en-US" sz="1800" dirty="0" smtClean="0"/>
              <a:t>Discussion about data backups and cloud storage. </a:t>
            </a:r>
          </a:p>
          <a:p>
            <a:pPr marL="400050" lvl="1" indent="0">
              <a:buNone/>
            </a:pPr>
            <a:r>
              <a:rPr lang="en-US" sz="1800" dirty="0" smtClean="0"/>
              <a:t>Currently only short terms backups  for y-drive (3 weeks or so).</a:t>
            </a:r>
          </a:p>
          <a:p>
            <a:pPr marL="400050" lvl="1" indent="0">
              <a:buNone/>
            </a:pPr>
            <a:r>
              <a:rPr lang="en-US" sz="1800" dirty="0" smtClean="0"/>
              <a:t>Dan </a:t>
            </a:r>
            <a:r>
              <a:rPr lang="en-US" sz="1800" dirty="0" err="1" smtClean="0"/>
              <a:t>Uetrecht</a:t>
            </a:r>
            <a:r>
              <a:rPr lang="en-US" sz="1800" dirty="0" smtClean="0"/>
              <a:t> will review current status + options and pricing at next meeting</a:t>
            </a:r>
          </a:p>
          <a:p>
            <a:endParaRPr lang="en-US" sz="1800" b="1" dirty="0"/>
          </a:p>
          <a:p>
            <a:r>
              <a:rPr lang="en-US" sz="1800" b="1" dirty="0" smtClean="0">
                <a:solidFill>
                  <a:srgbClr val="0070C0"/>
                </a:solidFill>
              </a:rPr>
              <a:t>IT updates: (Dan </a:t>
            </a:r>
            <a:r>
              <a:rPr lang="en-US" sz="1800" b="1" dirty="0" err="1" smtClean="0">
                <a:solidFill>
                  <a:srgbClr val="0070C0"/>
                </a:solidFill>
              </a:rPr>
              <a:t>Uetrecht</a:t>
            </a:r>
            <a:r>
              <a:rPr lang="en-US" sz="1800" b="1" dirty="0" smtClean="0">
                <a:solidFill>
                  <a:srgbClr val="0070C0"/>
                </a:solidFill>
              </a:rPr>
              <a:t> + Greg Smith)</a:t>
            </a:r>
          </a:p>
          <a:p>
            <a:pPr marL="400050" lvl="1" indent="0">
              <a:buNone/>
            </a:pPr>
            <a:r>
              <a:rPr lang="en-US" sz="1800" dirty="0" smtClean="0"/>
              <a:t>Wireless: 	phase 1 finished (old Cisco AP replaced by Dell Aruba)</a:t>
            </a:r>
          </a:p>
          <a:p>
            <a:pPr marL="400050" lvl="1" indent="0">
              <a:buNone/>
            </a:pPr>
            <a:r>
              <a:rPr lang="en-US" sz="1800" dirty="0" smtClean="0"/>
              <a:t>		phase 2 starting in Oct. (add extra AP to improve coverage)</a:t>
            </a:r>
          </a:p>
          <a:p>
            <a:pPr marL="400050" lvl="1" indent="0">
              <a:buNone/>
            </a:pPr>
            <a:r>
              <a:rPr lang="en-US" sz="1800" dirty="0" smtClean="0"/>
              <a:t>Email:	Pop protocol will be phased out (probably over Christmas)</a:t>
            </a:r>
          </a:p>
          <a:p>
            <a:pPr marL="400050" lvl="1" indent="0">
              <a:buNone/>
            </a:pPr>
            <a:r>
              <a:rPr lang="en-US" sz="1800" dirty="0" smtClean="0"/>
              <a:t>3D printing:	IT is putting 3D printer in library</a:t>
            </a:r>
          </a:p>
          <a:p>
            <a:pPr marL="40005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29064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58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Wunsch, Donald C.</dc:creator>
  <cp:lastModifiedBy>Werner, Jeannie</cp:lastModifiedBy>
  <cp:revision>15</cp:revision>
  <dcterms:created xsi:type="dcterms:W3CDTF">2013-02-15T23:15:16Z</dcterms:created>
  <dcterms:modified xsi:type="dcterms:W3CDTF">2013-09-17T19:20:41Z</dcterms:modified>
</cp:coreProperties>
</file>