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2" r:id="rId7"/>
    <p:sldId id="265" r:id="rId8"/>
    <p:sldId id="267" r:id="rId9"/>
    <p:sldId id="261" r:id="rId10"/>
    <p:sldId id="263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0" y="0"/>
          <a:ext cx="9144000" cy="525463"/>
        </p:xfrm>
        <a:graphic>
          <a:graphicData uri="http://schemas.openxmlformats.org/presentationml/2006/ole">
            <p:oleObj spid="_x0000_s1026" name="Image" r:id="rId14" imgW="18285714" imgH="1053597" progId="Photoshop.Image.9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ITCC / IT Retreat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Data Access Procedure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December 10, 2009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Karl F. Lutzen 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Information Security Officer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Faculty Representative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identify:</a:t>
            </a:r>
          </a:p>
          <a:p>
            <a:pPr lvl="1"/>
            <a:r>
              <a:rPr lang="en-US" dirty="0" smtClean="0"/>
              <a:t>Campus faculty representative </a:t>
            </a:r>
          </a:p>
          <a:p>
            <a:pPr lvl="1"/>
            <a:r>
              <a:rPr lang="en-US" dirty="0" smtClean="0"/>
              <a:t>Alternate/Delegate for all signers when primary representative is unavailable</a:t>
            </a:r>
          </a:p>
          <a:p>
            <a:r>
              <a:rPr lang="en-US" dirty="0" smtClean="0"/>
              <a:t>Must be kept current </a:t>
            </a:r>
          </a:p>
          <a:p>
            <a:pPr lvl="1"/>
            <a:r>
              <a:rPr lang="en-US" dirty="0" smtClean="0"/>
              <a:t>Need to determine online documentation</a:t>
            </a:r>
          </a:p>
          <a:p>
            <a:pPr lvl="1">
              <a:buNone/>
            </a:pPr>
            <a:r>
              <a:rPr lang="en-US" smtClean="0"/>
              <a:t>		 </a:t>
            </a:r>
            <a:r>
              <a:rPr lang="en-US" sz="2000" dirty="0" smtClean="0"/>
              <a:t>(IT will work on this and report back)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Subsequent Searches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it is Information Security’s view that any additional keywords requires a new request be filed and approved prior to the new search.</a:t>
            </a:r>
          </a:p>
          <a:p>
            <a:r>
              <a:rPr lang="en-US" dirty="0" smtClean="0"/>
              <a:t>Reason: Could be a “fishing” expedition.</a:t>
            </a:r>
          </a:p>
          <a:p>
            <a:r>
              <a:rPr lang="en-US" dirty="0" smtClean="0"/>
              <a:t>This needs more discussion (breakout session)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Learning Management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Issue: </a:t>
            </a:r>
          </a:p>
          <a:p>
            <a:pPr lvl="1"/>
            <a:r>
              <a:rPr lang="en-US" dirty="0" smtClean="0"/>
              <a:t>Instructor unavailable to teach current semester</a:t>
            </a:r>
          </a:p>
          <a:p>
            <a:pPr lvl="1"/>
            <a:r>
              <a:rPr lang="en-US" dirty="0" smtClean="0"/>
              <a:t>Data does reside in Blackboard (or other official LMS IT has access to).</a:t>
            </a:r>
          </a:p>
          <a:p>
            <a:r>
              <a:rPr lang="en-US" dirty="0" smtClean="0"/>
              <a:t>What process for providing course data to ensure mission continuity?</a:t>
            </a:r>
          </a:p>
          <a:p>
            <a:r>
              <a:rPr lang="en-US" dirty="0" smtClean="0"/>
              <a:t>Should it be the same as regular request or is this published data different?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Breakout Session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800" dirty="0" smtClean="0"/>
              <a:t>Annual faculty data access report:</a:t>
            </a:r>
          </a:p>
          <a:p>
            <a:pPr lvl="1"/>
            <a:r>
              <a:rPr lang="en-US" sz="2400" dirty="0" smtClean="0"/>
              <a:t>When? To Whom? What Format?</a:t>
            </a:r>
          </a:p>
          <a:p>
            <a:r>
              <a:rPr lang="en-US" sz="2800" dirty="0" smtClean="0"/>
              <a:t>Faculty representative:</a:t>
            </a:r>
          </a:p>
          <a:p>
            <a:pPr lvl="1"/>
            <a:r>
              <a:rPr lang="en-US" sz="2400" dirty="0" smtClean="0"/>
              <a:t>Identify primary representative and delegate(s).</a:t>
            </a:r>
          </a:p>
          <a:p>
            <a:r>
              <a:rPr lang="en-US" sz="2800" dirty="0" smtClean="0"/>
              <a:t>Subsequent searches:</a:t>
            </a:r>
          </a:p>
          <a:p>
            <a:pPr lvl="1"/>
            <a:r>
              <a:rPr lang="en-US" sz="2400" dirty="0" smtClean="0"/>
              <a:t>New request form or other?</a:t>
            </a:r>
          </a:p>
          <a:p>
            <a:r>
              <a:rPr lang="en-US" sz="2800" dirty="0" smtClean="0"/>
              <a:t>Data Preservation time:</a:t>
            </a:r>
          </a:p>
          <a:p>
            <a:pPr lvl="1"/>
            <a:r>
              <a:rPr lang="en-US" sz="2400" dirty="0" smtClean="0"/>
              <a:t>How long? &lt;=12 months in current draft</a:t>
            </a:r>
          </a:p>
          <a:p>
            <a:r>
              <a:rPr lang="en-US" sz="2800" dirty="0" smtClean="0"/>
              <a:t>Learning Management Data</a:t>
            </a:r>
          </a:p>
          <a:p>
            <a:pPr lvl="1"/>
            <a:r>
              <a:rPr lang="en-US" sz="2400" dirty="0" smtClean="0"/>
              <a:t>What process for access?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Summary of UM System AUP 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Electronic information is subject to examination, including (but not limited) to: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necessary to maintain or improve the functioning of University computing resources;</a:t>
            </a:r>
          </a:p>
          <a:p>
            <a:pPr lvl="1"/>
            <a:r>
              <a:rPr lang="en-US" dirty="0"/>
              <a:t>There is a suspicion of misconduct under University policies, or suspicion of violation of Federal or State laws; </a:t>
            </a:r>
          </a:p>
          <a:p>
            <a:pPr lvl="1"/>
            <a:r>
              <a:rPr lang="en-US" dirty="0"/>
              <a:t>It is necessary to comply with or verify compliance with Federal or State law </a:t>
            </a:r>
            <a:r>
              <a:rPr lang="en-US" dirty="0">
                <a:solidFill>
                  <a:srgbClr val="0070C0"/>
                </a:solidFill>
              </a:rPr>
              <a:t>including e-discovery procedures; or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If it will serve a legitimate business need of the </a:t>
            </a:r>
            <a:r>
              <a:rPr lang="en-US" dirty="0" smtClean="0">
                <a:solidFill>
                  <a:srgbClr val="0070C0"/>
                </a:solidFill>
              </a:rPr>
              <a:t>University.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Reasons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AUP needed changes mostly due to</a:t>
            </a:r>
          </a:p>
          <a:p>
            <a:pPr lvl="1"/>
            <a:r>
              <a:rPr lang="en-US" dirty="0" smtClean="0"/>
              <a:t>E-discovery requirements</a:t>
            </a:r>
          </a:p>
          <a:p>
            <a:pPr lvl="1"/>
            <a:r>
              <a:rPr lang="en-US" dirty="0" smtClean="0"/>
              <a:t>Situations where information is required for mission continuity </a:t>
            </a:r>
            <a:r>
              <a:rPr lang="en-US" dirty="0"/>
              <a:t>– ensuring that mission of the University and </a:t>
            </a:r>
            <a:r>
              <a:rPr lang="en-US" dirty="0" smtClean="0"/>
              <a:t>department </a:t>
            </a:r>
            <a:r>
              <a:rPr lang="en-US" dirty="0"/>
              <a:t>are met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Process Required for Item 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campuses must have a defined process with minimums:</a:t>
            </a:r>
          </a:p>
          <a:p>
            <a:pPr lvl="1"/>
            <a:r>
              <a:rPr lang="en-US" dirty="0" smtClean="0"/>
              <a:t>All requests must be documented and retained</a:t>
            </a:r>
          </a:p>
          <a:p>
            <a:pPr lvl="1"/>
            <a:r>
              <a:rPr lang="en-US" dirty="0" smtClean="0"/>
              <a:t>Request must be approved by a minimum set of approvers:</a:t>
            </a:r>
          </a:p>
          <a:p>
            <a:pPr lvl="2"/>
            <a:r>
              <a:rPr lang="en-US" dirty="0"/>
              <a:t>If the request affects a faculty member, an approval by a faculty representative.</a:t>
            </a:r>
            <a:endParaRPr lang="en-US" sz="2000" dirty="0"/>
          </a:p>
          <a:p>
            <a:pPr lvl="2"/>
            <a:r>
              <a:rPr lang="en-US" dirty="0"/>
              <a:t>An approval by one of the following University administrators at the Chancellor, Vice Chancellor, Provost or Vice Provost level as follows:</a:t>
            </a:r>
            <a:endParaRPr lang="en-US" sz="2000" dirty="0"/>
          </a:p>
          <a:p>
            <a:pPr lvl="4"/>
            <a:r>
              <a:rPr lang="en-US" dirty="0"/>
              <a:t>Students including student employees –  Student Affairs</a:t>
            </a:r>
            <a:endParaRPr lang="en-US" sz="1600" dirty="0"/>
          </a:p>
          <a:p>
            <a:pPr lvl="4"/>
            <a:r>
              <a:rPr lang="en-US" dirty="0"/>
              <a:t>Staff – Administrative Services or Human Resources</a:t>
            </a:r>
            <a:endParaRPr lang="en-US" sz="1600" dirty="0"/>
          </a:p>
          <a:p>
            <a:pPr lvl="4"/>
            <a:r>
              <a:rPr lang="en-US" dirty="0"/>
              <a:t>Faculty – approval from the Chancellor or Provost or designee</a:t>
            </a:r>
            <a:endParaRPr lang="en-US" sz="1600" dirty="0"/>
          </a:p>
          <a:p>
            <a:pPr lvl="2"/>
            <a:r>
              <a:rPr lang="en-US" dirty="0"/>
              <a:t>Approval by the business unit Chief Information Officer (CIO) or </a:t>
            </a:r>
            <a:r>
              <a:rPr lang="en-US" dirty="0" smtClean="0"/>
              <a:t>designee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Preservation of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clause for preservation of electronically stored information.</a:t>
            </a:r>
          </a:p>
          <a:p>
            <a:pPr lvl="1"/>
            <a:r>
              <a:rPr lang="en-US" dirty="0" smtClean="0"/>
              <a:t>A general officer or their direct reports in advance of an access request approval may authorize data retention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S&amp;T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defined a process that includes these as well as additionally:</a:t>
            </a:r>
          </a:p>
          <a:p>
            <a:pPr lvl="1"/>
            <a:r>
              <a:rPr lang="en-US" dirty="0" smtClean="0"/>
              <a:t>Requires keywords for searches (we do not give direct access to the account)</a:t>
            </a:r>
          </a:p>
          <a:p>
            <a:pPr lvl="1"/>
            <a:r>
              <a:rPr lang="en-US" dirty="0" smtClean="0"/>
              <a:t>Areas must be defined as to where we search</a:t>
            </a:r>
          </a:p>
          <a:p>
            <a:pPr lvl="1"/>
            <a:r>
              <a:rPr lang="en-US" dirty="0" smtClean="0"/>
              <a:t>Perform legal checks prior to search:</a:t>
            </a:r>
          </a:p>
          <a:p>
            <a:pPr lvl="2"/>
            <a:r>
              <a:rPr lang="en-US" dirty="0" smtClean="0"/>
              <a:t>Grievance </a:t>
            </a:r>
          </a:p>
          <a:p>
            <a:pPr lvl="2"/>
            <a:r>
              <a:rPr lang="en-US" dirty="0" smtClean="0"/>
              <a:t>Pending litigation:</a:t>
            </a:r>
          </a:p>
          <a:p>
            <a:pPr lvl="3"/>
            <a:r>
              <a:rPr lang="en-US" dirty="0" smtClean="0"/>
              <a:t>UM Legal</a:t>
            </a:r>
          </a:p>
          <a:p>
            <a:pPr lvl="3"/>
            <a:r>
              <a:rPr lang="en-US" dirty="0" smtClean="0"/>
              <a:t>Student Affairs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S&amp;T Process (cont)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Searches are to be conducted by Information Security only.</a:t>
            </a:r>
          </a:p>
          <a:p>
            <a:r>
              <a:rPr lang="en-US" dirty="0" smtClean="0"/>
              <a:t>Records are filed with the campus Information Security Officer</a:t>
            </a:r>
          </a:p>
          <a:p>
            <a:r>
              <a:rPr lang="en-US" dirty="0" smtClean="0"/>
              <a:t>Information Security Personnel may NOT be one of the authorized signatures if CIO is not available. Another suitable delegate must be identified prior to search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IT Process - Preservation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progress</a:t>
            </a:r>
          </a:p>
          <a:p>
            <a:r>
              <a:rPr lang="en-US" dirty="0" smtClean="0"/>
              <a:t>Currently:</a:t>
            </a:r>
          </a:p>
          <a:p>
            <a:pPr lvl="1"/>
            <a:r>
              <a:rPr lang="en-US" dirty="0" smtClean="0"/>
              <a:t>Any such request must be identified as in the request form</a:t>
            </a:r>
          </a:p>
          <a:p>
            <a:pPr lvl="1"/>
            <a:r>
              <a:rPr lang="en-US" dirty="0" smtClean="0"/>
              <a:t>Data is secured, not analyzed, and if access request does not appear in a reasonable time, data copy will be destroyed.</a:t>
            </a:r>
          </a:p>
          <a:p>
            <a:pPr lvl="1"/>
            <a:r>
              <a:rPr lang="en-US" dirty="0" smtClean="0"/>
              <a:t>Time needs better definition. Currently held no more than 12 months.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Statistics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addition, all campuses must annually disclose statistics on faculty accounts being accessed.</a:t>
            </a:r>
          </a:p>
          <a:p>
            <a:r>
              <a:rPr lang="en-US" dirty="0" smtClean="0"/>
              <a:t>Action Items: </a:t>
            </a:r>
          </a:p>
          <a:p>
            <a:pPr lvl="1"/>
            <a:r>
              <a:rPr lang="en-US" dirty="0" smtClean="0"/>
              <a:t>When should this report occur?</a:t>
            </a:r>
          </a:p>
          <a:p>
            <a:pPr lvl="1"/>
            <a:r>
              <a:rPr lang="en-US" dirty="0" smtClean="0"/>
              <a:t>Who to send it to?</a:t>
            </a:r>
          </a:p>
          <a:p>
            <a:pPr lvl="1"/>
            <a:r>
              <a:rPr lang="en-US" dirty="0" smtClean="0"/>
              <a:t>Format?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_presentation">
  <a:themeElements>
    <a:clrScheme name="IT_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_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T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_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_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_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_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_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_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_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_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_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_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_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it_presentation</Template>
  <TotalTime>1620</TotalTime>
  <Words>615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it_presentation</vt:lpstr>
      <vt:lpstr>Image</vt:lpstr>
      <vt:lpstr>ITCC / IT Retreat</vt:lpstr>
      <vt:lpstr>Summary of UM System AUP Changes</vt:lpstr>
      <vt:lpstr>Reasons</vt:lpstr>
      <vt:lpstr>Process Required for Item 4</vt:lpstr>
      <vt:lpstr>Preservation of Data</vt:lpstr>
      <vt:lpstr>S&amp;T Process</vt:lpstr>
      <vt:lpstr>S&amp;T Process (cont)</vt:lpstr>
      <vt:lpstr>IT Process - Preservation</vt:lpstr>
      <vt:lpstr>Statistics</vt:lpstr>
      <vt:lpstr>Faculty Representative</vt:lpstr>
      <vt:lpstr>Subsequent Searches</vt:lpstr>
      <vt:lpstr>Learning Management Data</vt:lpstr>
      <vt:lpstr>Breakout Session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Access Procedure</dc:title>
  <dc:creator>kfl</dc:creator>
  <cp:lastModifiedBy>mdaniels</cp:lastModifiedBy>
  <cp:revision>139</cp:revision>
  <dcterms:created xsi:type="dcterms:W3CDTF">2009-12-07T18:40:52Z</dcterms:created>
  <dcterms:modified xsi:type="dcterms:W3CDTF">2010-03-10T16:05:43Z</dcterms:modified>
</cp:coreProperties>
</file>