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7"/>
  </p:notesMasterIdLst>
  <p:handoutMasterIdLst>
    <p:handoutMasterId r:id="rId18"/>
  </p:handoutMasterIdLst>
  <p:sldIdLst>
    <p:sldId id="340" r:id="rId10"/>
    <p:sldId id="381" r:id="rId11"/>
    <p:sldId id="378" r:id="rId12"/>
    <p:sldId id="374" r:id="rId13"/>
    <p:sldId id="382" r:id="rId14"/>
    <p:sldId id="380" r:id="rId15"/>
    <p:sldId id="38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33006F"/>
    <a:srgbClr val="003B49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109" d="100"/>
          <a:sy n="109" d="100"/>
        </p:scale>
        <p:origin x="966" y="102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 smtClean="0">
                <a:solidFill>
                  <a:srgbClr val="33006F"/>
                </a:solidFill>
              </a:rPr>
              <a:t>19 October 2017</a:t>
            </a:r>
            <a:endParaRPr lang="en-US" dirty="0">
              <a:solidFill>
                <a:srgbClr val="3300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8338" y="2472818"/>
            <a:ext cx="8197114" cy="2673790"/>
          </a:xfrm>
        </p:spPr>
        <p:txBody>
          <a:bodyPr/>
          <a:lstStyle/>
          <a:p>
            <a:r>
              <a:rPr lang="en-US" sz="1600" dirty="0" smtClean="0"/>
              <a:t>S&amp;T hosted the Board of Curators’ meeting on April </a:t>
            </a:r>
            <a:r>
              <a:rPr lang="en-US" sz="1600" dirty="0" smtClean="0"/>
              <a:t>12 and </a:t>
            </a:r>
            <a:r>
              <a:rPr lang="en-US" sz="1600" dirty="0" smtClean="0"/>
              <a:t>13. </a:t>
            </a: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600" dirty="0" smtClean="0"/>
              <a:t>IFC met with the Board on April 12.</a:t>
            </a:r>
          </a:p>
          <a:p>
            <a:pPr lvl="1"/>
            <a:r>
              <a:rPr lang="en-US" sz="1200" dirty="0" smtClean="0">
                <a:solidFill>
                  <a:schemeClr val="accent4">
                    <a:lumMod val="10000"/>
                  </a:schemeClr>
                </a:solidFill>
              </a:rPr>
              <a:t>Topic of discussion was faculty professional development.</a:t>
            </a:r>
            <a:endParaRPr lang="en-US" sz="12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800" dirty="0" smtClean="0"/>
              <a:t>Faculty Senate </a:t>
            </a:r>
            <a:r>
              <a:rPr lang="en-US" sz="1800" dirty="0" smtClean="0"/>
              <a:t>hosted </a:t>
            </a:r>
            <a:r>
              <a:rPr lang="en-US" sz="1800" dirty="0" smtClean="0"/>
              <a:t>breakfast on April 13. 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The theme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was “Elevating Missouri Through Research and Education.”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Dr. Joe Stanley and Dr. Stuart Baur spoke about their outreach activities through Project Lead The Way.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Brad Ziegler, PhD student in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CpE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, spoke about his journey back to Rolla.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James Bahm, BS student in Technical Communication, spoke about the role of the Writing Center in his education. 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825173"/>
            <a:ext cx="8184662" cy="647645"/>
          </a:xfrm>
        </p:spPr>
        <p:txBody>
          <a:bodyPr/>
          <a:lstStyle/>
          <a:p>
            <a:r>
              <a:rPr lang="en-US" dirty="0" smtClean="0"/>
              <a:t>University of Missouri System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8338" y="2332141"/>
            <a:ext cx="8197114" cy="3637835"/>
          </a:xfrm>
        </p:spPr>
        <p:txBody>
          <a:bodyPr/>
          <a:lstStyle/>
          <a:p>
            <a:r>
              <a:rPr lang="en-US" sz="1800" dirty="0" smtClean="0"/>
              <a:t>CRRs amended at April meeting of the Board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340.070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, Faculty Leave, UM 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280.040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, Student Involuntary Health Leave of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Absence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 smtClean="0"/>
          </a:p>
          <a:p>
            <a:r>
              <a:rPr lang="en-US" sz="1800" dirty="0" smtClean="0"/>
              <a:t>Critical issue discussion on April 13 was on the University Task Force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Charge</a:t>
            </a:r>
            <a:r>
              <a:rPr lang="en-US" sz="1400" dirty="0">
                <a:solidFill>
                  <a:schemeClr val="accent4">
                    <a:lumMod val="10000"/>
                  </a:schemeClr>
                </a:solidFill>
              </a:rPr>
              <a:t>: To examine the current CRR 20.010, General Organization, (…”the University of Missouri shall be One University…”) and explore the various System </a:t>
            </a:r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models …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Action is anticipated during June and or July 2018 meetings</a:t>
            </a:r>
          </a:p>
          <a:p>
            <a:pPr lvl="1"/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800" dirty="0" smtClean="0"/>
              <a:t>Next meeting of the Board is in Columbia, on June 21 and 22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Agenda will include a meeting with IFC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University of Missouri System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39933" y="2394305"/>
            <a:ext cx="8604067" cy="2673790"/>
          </a:xfrm>
        </p:spPr>
        <p:txBody>
          <a:bodyPr/>
          <a:lstStyle/>
          <a:p>
            <a:r>
              <a:rPr lang="en-US" sz="1800" dirty="0" smtClean="0"/>
              <a:t>Most recent meeting was on </a:t>
            </a:r>
            <a:r>
              <a:rPr lang="en-US" sz="1800" dirty="0" smtClean="0"/>
              <a:t>April 20.</a:t>
            </a:r>
          </a:p>
          <a:p>
            <a:endParaRPr lang="en-US" sz="1800" dirty="0" smtClean="0"/>
          </a:p>
          <a:p>
            <a:r>
              <a:rPr lang="en-US" sz="1800" dirty="0" smtClean="0"/>
              <a:t>Three Curators will be invited to May 17 meeting. </a:t>
            </a:r>
            <a:endParaRPr lang="en-US" sz="1800" dirty="0" smtClean="0"/>
          </a:p>
          <a:p>
            <a:endParaRPr lang="en-US" sz="1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800" dirty="0" smtClean="0"/>
              <a:t>Current initiatives include</a:t>
            </a:r>
          </a:p>
          <a:p>
            <a:pPr lvl="1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Review of policies related to NTT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faculty</a:t>
            </a:r>
          </a:p>
          <a:p>
            <a:pPr lvl="2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Multiyear contract proposal has been sent to you for review</a:t>
            </a:r>
          </a:p>
          <a:p>
            <a:pPr lvl="2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Is awaiting endorsement by IFC</a:t>
            </a:r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Review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of procedures related to evaluation of teaching</a:t>
            </a:r>
          </a:p>
          <a:p>
            <a:pPr lvl="2"/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Draft white paper has been provided to IFC.</a:t>
            </a:r>
          </a:p>
          <a:p>
            <a:pPr lvl="2"/>
            <a:endParaRPr lang="en-US" sz="14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000" dirty="0" smtClean="0"/>
              <a:t>Future initiatives proposed</a:t>
            </a:r>
          </a:p>
          <a:p>
            <a:pPr lvl="1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Review of grievance policy and resolution procedures</a:t>
            </a:r>
          </a:p>
          <a:p>
            <a:pPr lvl="1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Review of joint appointment policies</a:t>
            </a:r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790002"/>
            <a:ext cx="8184662" cy="647645"/>
          </a:xfrm>
        </p:spPr>
        <p:txBody>
          <a:bodyPr/>
          <a:lstStyle/>
          <a:p>
            <a:r>
              <a:rPr lang="en-US" dirty="0" smtClean="0"/>
              <a:t>Intercampus Faculty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6091" y="2295980"/>
            <a:ext cx="8197114" cy="2673790"/>
          </a:xfrm>
        </p:spPr>
        <p:txBody>
          <a:bodyPr/>
          <a:lstStyle/>
          <a:p>
            <a:pPr marL="914400" lvl="2" indent="0">
              <a:buNone/>
            </a:pP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Third draft of strategic plan is underway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	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Second draft, which includes a narrative, is nearly complete.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Search committee has made recommendations for the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Vice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Chancellor for Research and Dean of Graduate Studies .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Academic Program review is ongoing.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Chair: John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McManus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Final document is being revised based on input from departments. Will be submitted to system on April 30.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790002"/>
            <a:ext cx="8184662" cy="647645"/>
          </a:xfrm>
        </p:spPr>
        <p:txBody>
          <a:bodyPr/>
          <a:lstStyle/>
          <a:p>
            <a:r>
              <a:rPr lang="en-US" dirty="0" smtClean="0"/>
              <a:t>Campus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6091" y="2366317"/>
            <a:ext cx="8197114" cy="371796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Fireside chat with President Choi hosted by Chancellor Maples on April 18. </a:t>
            </a:r>
          </a:p>
          <a:p>
            <a:pPr marL="0" indent="0">
              <a:buNone/>
            </a:pPr>
            <a:endParaRPr lang="en-US" sz="2000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Dr. Kathryn Northcut is the 2018 Woman of the Year.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Ms. Meg Brady is the 2018 winner of the Advocate Award.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Nominations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</a:rPr>
              <a:t>due April 30 for S&amp;T faculty representative to UM System's Total Rewards Advisory </a:t>
            </a:r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Committee.</a:t>
            </a:r>
          </a:p>
          <a:p>
            <a:endParaRPr lang="en-US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General Faculty meeting and Campus Committee elections: Tuesday, May 1, at 4 pm, in 125 BC.</a:t>
            </a:r>
          </a:p>
          <a:p>
            <a:endParaRPr lang="en-US" sz="20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790002"/>
            <a:ext cx="8184662" cy="647645"/>
          </a:xfrm>
        </p:spPr>
        <p:txBody>
          <a:bodyPr/>
          <a:lstStyle/>
          <a:p>
            <a:r>
              <a:rPr lang="en-US" dirty="0" smtClean="0"/>
              <a:t>Campus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6091" y="2269605"/>
            <a:ext cx="8197114" cy="4271874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4">
                    <a:lumMod val="10000"/>
                  </a:schemeClr>
                </a:solidFill>
              </a:rPr>
              <a:t>Review </a:t>
            </a:r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of </a:t>
            </a:r>
            <a:r>
              <a:rPr lang="en-US" sz="2200" dirty="0" smtClean="0">
                <a:solidFill>
                  <a:schemeClr val="accent4">
                    <a:lumMod val="10000"/>
                  </a:schemeClr>
                </a:solidFill>
              </a:rPr>
              <a:t>bylaws</a:t>
            </a:r>
          </a:p>
          <a:p>
            <a:endParaRPr lang="en-US" sz="2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4">
                    <a:lumMod val="10000"/>
                  </a:schemeClr>
                </a:solidFill>
              </a:rPr>
              <a:t>Development of procedure for creation and realignment of academic departments</a:t>
            </a:r>
          </a:p>
          <a:p>
            <a:endParaRPr lang="en-US" sz="22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200" dirty="0">
                <a:solidFill>
                  <a:schemeClr val="accent4">
                    <a:lumMod val="10000"/>
                  </a:schemeClr>
                </a:solidFill>
              </a:rPr>
              <a:t>Investigation of solar house </a:t>
            </a:r>
            <a:r>
              <a:rPr lang="en-US" sz="2200" dirty="0" smtClean="0">
                <a:solidFill>
                  <a:schemeClr val="accent4">
                    <a:lumMod val="10000"/>
                  </a:schemeClr>
                </a:solidFill>
              </a:rPr>
              <a:t>sale</a:t>
            </a:r>
            <a:endParaRPr lang="en-US" sz="22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accent4">
                    <a:lumMod val="10000"/>
                  </a:schemeClr>
                </a:solidFill>
              </a:rPr>
              <a:t>Budgetary Affairs committee reports today</a:t>
            </a:r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22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31742"/>
            <a:ext cx="8184662" cy="647645"/>
          </a:xfrm>
        </p:spPr>
        <p:txBody>
          <a:bodyPr/>
          <a:lstStyle/>
          <a:p>
            <a:r>
              <a:rPr lang="en-US" dirty="0" smtClean="0"/>
              <a:t>Ongoing Faculty </a:t>
            </a:r>
            <a:r>
              <a:rPr lang="en-US" dirty="0" smtClean="0"/>
              <a:t>Senate </a:t>
            </a:r>
            <a:r>
              <a:rPr lang="en-US" dirty="0" smtClean="0"/>
              <a:t>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6091" y="2137720"/>
            <a:ext cx="8197114" cy="4271874"/>
          </a:xfrm>
        </p:spPr>
        <p:txBody>
          <a:bodyPr/>
          <a:lstStyle/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Public Occasions: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otential addition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of a fall break before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Thanksgiving, review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of commencement participation policies for graduate students. </a:t>
            </a:r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Student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Affairs: Disability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Support policies and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practices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Academic Freedom and Standards: Potent exclusion of courses taken elsewhere from GPA, potential addition of plus/minus grades. 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Budgetary affairs: Sale of solar house, report on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d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istribution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of raises given to administrators, faculty, and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staff, balance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sheet for the MSU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programs, information about faculty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retention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packages</a:t>
            </a: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TBD: Revisiting the requirement that search committee recommendations be made as unranked lists</a:t>
            </a:r>
          </a:p>
          <a:p>
            <a:endParaRPr lang="en-US" sz="16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TBD: Nepotism policy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31742"/>
            <a:ext cx="8184662" cy="647645"/>
          </a:xfrm>
        </p:spPr>
        <p:txBody>
          <a:bodyPr/>
          <a:lstStyle/>
          <a:p>
            <a:r>
              <a:rPr lang="en-US" dirty="0" smtClean="0"/>
              <a:t>Faculty Senate </a:t>
            </a:r>
            <a:r>
              <a:rPr lang="en-US" dirty="0" smtClean="0"/>
              <a:t>Referrals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3128</TotalTime>
  <Words>511</Words>
  <Application>Microsoft Office PowerPoint</Application>
  <PresentationFormat>On-screen Show (4:3)</PresentationFormat>
  <Paragraphs>78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Sedighsarvestani, Sahra</cp:lastModifiedBy>
  <cp:revision>116</cp:revision>
  <dcterms:created xsi:type="dcterms:W3CDTF">2014-10-14T00:51:43Z</dcterms:created>
  <dcterms:modified xsi:type="dcterms:W3CDTF">2018-04-26T18:08:06Z</dcterms:modified>
</cp:coreProperties>
</file>