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
  </p:handoutMasterIdLst>
  <p:sldIdLst>
    <p:sldId id="257" r:id="rId2"/>
    <p:sldId id="258" r:id="rId3"/>
    <p:sldId id="259" r:id="rId4"/>
    <p:sldId id="260" r:id="rId5"/>
    <p:sldId id="261"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8" d="100"/>
          <a:sy n="88" d="100"/>
        </p:scale>
        <p:origin x="-165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76F2902-A675-4B78-97E6-61A24CD8384E}" type="datetimeFigureOut">
              <a:rPr lang="en-US" smtClean="0"/>
              <a:t>11/14/2013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6C6F040-8E82-4F15-980A-67BF2AC073D9}" type="slidenum">
              <a:rPr lang="en-US" smtClean="0"/>
              <a:t>‹#›</a:t>
            </a:fld>
            <a:endParaRPr lang="en-US"/>
          </a:p>
        </p:txBody>
      </p:sp>
    </p:spTree>
    <p:extLst>
      <p:ext uri="{BB962C8B-B14F-4D97-AF65-F5344CB8AC3E}">
        <p14:creationId xmlns:p14="http://schemas.microsoft.com/office/powerpoint/2010/main" val="22539459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reen-panormic_rv.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2329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73F1CBBB-1556-4E8A-BDE4-790FF6063859}" type="datetimeFigureOut">
              <a:rPr lang="en-US">
                <a:solidFill>
                  <a:prstClr val="black">
                    <a:tint val="75000"/>
                  </a:prstClr>
                </a:solidFill>
              </a:rPr>
              <a:pPr>
                <a:defRPr/>
              </a:pPr>
              <a:t>11/14/2013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14F779-033C-4957-8592-0B6BD93BBD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151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2329"/>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7892"/>
            <a:ext cx="8229600" cy="4220806"/>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10313"/>
            <a:ext cx="2133600" cy="365125"/>
          </a:xfrm>
        </p:spPr>
        <p:txBody>
          <a:bodyPr/>
          <a:lstStyle>
            <a:lvl1pPr>
              <a:defRPr>
                <a:latin typeface="Arial"/>
                <a:cs typeface="Arial"/>
              </a:defRPr>
            </a:lvl1pPr>
          </a:lstStyle>
          <a:p>
            <a:pPr>
              <a:defRPr/>
            </a:pPr>
            <a:fld id="{6956BEE5-86A4-4F5C-90FB-D19350FC7DC7}" type="datetimeFigureOut">
              <a:rPr lang="en-US">
                <a:solidFill>
                  <a:prstClr val="black">
                    <a:tint val="75000"/>
                  </a:prstClr>
                </a:solidFill>
              </a:rPr>
              <a:pPr>
                <a:defRPr/>
              </a:pPr>
              <a:t>11/14/2013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10313"/>
            <a:ext cx="2895600" cy="365125"/>
          </a:xfrm>
        </p:spPr>
        <p:txBody>
          <a:bodyPr/>
          <a:lstStyle>
            <a:lvl1pPr>
              <a:defRPr>
                <a:latin typeface="Arial"/>
                <a:cs typeface="Aria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10313"/>
            <a:ext cx="2133600" cy="365125"/>
          </a:xfrm>
        </p:spPr>
        <p:txBody>
          <a:bodyPr/>
          <a:lstStyle>
            <a:lvl1pPr>
              <a:defRPr>
                <a:latin typeface="Arial"/>
                <a:cs typeface="Arial"/>
              </a:defRPr>
            </a:lvl1pPr>
          </a:lstStyle>
          <a:p>
            <a:pPr>
              <a:defRPr/>
            </a:pPr>
            <a:fld id="{0DCEB13F-FC3E-4B27-ABC7-8B17F3E187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669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a:cs typeface="Arial"/>
              </a:defRPr>
            </a:lvl1pPr>
          </a:lstStyle>
          <a:p>
            <a:pPr>
              <a:defRPr/>
            </a:pPr>
            <a:fld id="{1CA775B8-0C93-4664-B8ED-213E1E9C7B3D}" type="datetimeFigureOut">
              <a:rPr lang="en-US">
                <a:solidFill>
                  <a:prstClr val="black">
                    <a:tint val="75000"/>
                  </a:prstClr>
                </a:solidFill>
              </a:rPr>
              <a:pPr>
                <a:defRPr/>
              </a:pPr>
              <a:t>11/14/2013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a:cs typeface="Aria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a:cs typeface="Arial"/>
              </a:defRPr>
            </a:lvl1pPr>
          </a:lstStyle>
          <a:p>
            <a:pPr>
              <a:defRPr/>
            </a:pPr>
            <a:fld id="{EB7597AA-9DB1-413F-A028-8CFCC00B36B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093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4445"/>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0008"/>
            <a:ext cx="4038600" cy="4204524"/>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0007"/>
            <a:ext cx="4038600" cy="4204525"/>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49988"/>
            <a:ext cx="2133600" cy="365125"/>
          </a:xfrm>
        </p:spPr>
        <p:txBody>
          <a:bodyPr/>
          <a:lstStyle>
            <a:lvl1pPr>
              <a:defRPr>
                <a:latin typeface="Arial"/>
                <a:cs typeface="Arial"/>
              </a:defRPr>
            </a:lvl1pPr>
          </a:lstStyle>
          <a:p>
            <a:pPr>
              <a:defRPr/>
            </a:pPr>
            <a:fld id="{D40E20CA-41D5-420E-9E5E-CD53D441B57B}" type="datetimeFigureOut">
              <a:rPr lang="en-US">
                <a:solidFill>
                  <a:prstClr val="black">
                    <a:tint val="75000"/>
                  </a:prstClr>
                </a:solidFill>
              </a:rPr>
              <a:pPr>
                <a:defRPr/>
              </a:pPr>
              <a:t>11/14/2013</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249988"/>
            <a:ext cx="2895600" cy="365125"/>
          </a:xfrm>
        </p:spPr>
        <p:txBody>
          <a:bodyPr/>
          <a:lstStyle>
            <a:lvl1pPr>
              <a:defRPr>
                <a:latin typeface="Arial"/>
                <a:cs typeface="Arial"/>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9988"/>
            <a:ext cx="2133600" cy="365125"/>
          </a:xfrm>
        </p:spPr>
        <p:txBody>
          <a:bodyPr/>
          <a:lstStyle>
            <a:lvl1pPr>
              <a:defRPr>
                <a:latin typeface="Arial"/>
                <a:cs typeface="Arial"/>
              </a:defRPr>
            </a:lvl1pPr>
          </a:lstStyle>
          <a:p>
            <a:pPr>
              <a:defRPr/>
            </a:pPr>
            <a:fld id="{F99672F2-5A22-4A03-A84D-764FA5BC7D8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504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61747"/>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61984"/>
            <a:ext cx="4040188" cy="3670555"/>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61984"/>
            <a:ext cx="4041775" cy="3670555"/>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278563"/>
            <a:ext cx="2133600" cy="365125"/>
          </a:xfrm>
        </p:spPr>
        <p:txBody>
          <a:bodyPr/>
          <a:lstStyle>
            <a:lvl1pPr>
              <a:defRPr>
                <a:latin typeface="Arial"/>
                <a:cs typeface="Arial"/>
              </a:defRPr>
            </a:lvl1pPr>
          </a:lstStyle>
          <a:p>
            <a:pPr>
              <a:defRPr/>
            </a:pPr>
            <a:fld id="{E418222C-9189-4E11-9FE5-C148A57B0AAA}" type="datetimeFigureOut">
              <a:rPr lang="en-US">
                <a:solidFill>
                  <a:prstClr val="black">
                    <a:tint val="75000"/>
                  </a:prstClr>
                </a:solidFill>
              </a:rPr>
              <a:pPr>
                <a:defRPr/>
              </a:pPr>
              <a:t>11/14/2013</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278563"/>
            <a:ext cx="2895600" cy="365125"/>
          </a:xfrm>
        </p:spPr>
        <p:txBody>
          <a:bodyPr/>
          <a:lstStyle>
            <a:lvl1pPr>
              <a:defRPr>
                <a:latin typeface="Arial"/>
                <a:cs typeface="Arial"/>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278563"/>
            <a:ext cx="2133600" cy="365125"/>
          </a:xfrm>
        </p:spPr>
        <p:txBody>
          <a:bodyPr/>
          <a:lstStyle>
            <a:lvl1pPr>
              <a:defRPr>
                <a:latin typeface="Arial"/>
                <a:cs typeface="Arial"/>
              </a:defRPr>
            </a:lvl1pPr>
          </a:lstStyle>
          <a:p>
            <a:pPr>
              <a:defRPr/>
            </a:pPr>
            <a:fld id="{D7262393-2466-4C08-8916-6FF675F722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87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61881"/>
            <a:ext cx="8229600" cy="1143000"/>
          </a:xfrm>
        </p:spPr>
        <p:txBody>
          <a:bodyPr/>
          <a:lstStyle>
            <a:lvl1pPr>
              <a:defRPr>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a:cs typeface="Arial"/>
              </a:defRPr>
            </a:lvl1pPr>
          </a:lstStyle>
          <a:p>
            <a:pPr>
              <a:defRPr/>
            </a:pPr>
            <a:fld id="{0AD906C8-9D8B-4515-877D-10C40795F2EC}" type="datetimeFigureOut">
              <a:rPr lang="en-US">
                <a:solidFill>
                  <a:prstClr val="black">
                    <a:tint val="75000"/>
                  </a:prstClr>
                </a:solidFill>
              </a:rPr>
              <a:pPr>
                <a:defRPr/>
              </a:pPr>
              <a:t>11/14/2013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Arial"/>
                <a:cs typeface="Arial"/>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Arial"/>
                <a:cs typeface="Arial"/>
              </a:defRPr>
            </a:lvl1pPr>
          </a:lstStyle>
          <a:p>
            <a:pPr>
              <a:defRPr/>
            </a:pPr>
            <a:fld id="{AE79AB17-BB16-4E34-A3A9-E4330FB1BB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156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F6801A-9480-46D3-8179-497DE32A8461}" type="datetimeFigureOut">
              <a:rPr lang="en-US">
                <a:solidFill>
                  <a:prstClr val="black">
                    <a:tint val="75000"/>
                  </a:prstClr>
                </a:solidFill>
              </a:rPr>
              <a:pPr>
                <a:defRPr/>
              </a:pPr>
              <a:t>11/14/2013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413C435-46D1-40E6-8E75-9CE32FAFEA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63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a:cs typeface="Arial"/>
              </a:defRPr>
            </a:lvl1pPr>
          </a:lstStyle>
          <a:p>
            <a:pPr>
              <a:defRPr/>
            </a:pPr>
            <a:fld id="{D76B8A13-7573-49BE-879C-F728A674CEB0}" type="datetimeFigureOut">
              <a:rPr lang="en-US">
                <a:solidFill>
                  <a:prstClr val="black">
                    <a:tint val="75000"/>
                  </a:prstClr>
                </a:solidFill>
              </a:rPr>
              <a:pPr>
                <a:defRPr/>
              </a:pPr>
              <a:t>11/14/2013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a:cs typeface="Arial"/>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a:cs typeface="Arial"/>
              </a:defRPr>
            </a:lvl1pPr>
          </a:lstStyle>
          <a:p>
            <a:pPr>
              <a:defRPr/>
            </a:pPr>
            <a:fld id="{08876846-B5D2-44E4-AC34-99F38634EE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03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69F98F82-9ACE-4422-A57F-EE4A178A0107}" type="datetimeFigureOut">
              <a:rPr lang="en-US">
                <a:solidFill>
                  <a:prstClr val="black">
                    <a:tint val="75000"/>
                  </a:prstClr>
                </a:solidFill>
              </a:rPr>
              <a:pPr defTabSz="457200">
                <a:defRPr/>
              </a:pPr>
              <a:t>11/14/2013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B622173-0072-49E7-A41C-07124D9CDA49}" type="slidenum">
              <a:rPr lang="en-US">
                <a:solidFill>
                  <a:prstClr val="black">
                    <a:tint val="75000"/>
                  </a:prstClr>
                </a:solidFill>
              </a:rPr>
              <a:pPr defTabSz="457200">
                <a:defRPr/>
              </a:pPr>
              <a:t>‹#›</a:t>
            </a:fld>
            <a:endParaRPr lang="en-US">
              <a:solidFill>
                <a:prstClr val="black">
                  <a:tint val="75000"/>
                </a:prstClr>
              </a:solidFill>
            </a:endParaRPr>
          </a:p>
        </p:txBody>
      </p:sp>
      <p:pic>
        <p:nvPicPr>
          <p:cNvPr id="1031" name="Picture 8" descr="green-stripe.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2329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887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nchor="ctr">
            <a:normAutofit fontScale="62500" lnSpcReduction="20000"/>
          </a:bodyPr>
          <a:lstStyle>
            <a:lvl1pPr>
              <a:defRPr b="1" baseline="0">
                <a:solidFill>
                  <a:srgbClr val="1B6917"/>
                </a:solidFill>
                <a:latin typeface="Arial"/>
                <a:cs typeface="Arial"/>
              </a:defRPr>
            </a:lvl1pPr>
          </a:lstStyle>
          <a:p>
            <a:pPr algn="ctr" defTabSz="457200">
              <a:spcBef>
                <a:spcPct val="0"/>
              </a:spcBef>
              <a:defRPr/>
            </a:pPr>
            <a:r>
              <a:rPr lang="en-US" sz="4400" dirty="0" smtClean="0">
                <a:solidFill>
                  <a:prstClr val="white"/>
                </a:solidFill>
                <a:ea typeface="+mj-ea"/>
              </a:rPr>
              <a:t>Strategic Planning:  </a:t>
            </a:r>
          </a:p>
          <a:p>
            <a:pPr algn="ctr" defTabSz="457200">
              <a:spcBef>
                <a:spcPct val="0"/>
              </a:spcBef>
              <a:defRPr/>
            </a:pPr>
            <a:r>
              <a:rPr lang="en-US" sz="4400" dirty="0" smtClean="0">
                <a:solidFill>
                  <a:prstClr val="white"/>
                </a:solidFill>
                <a:ea typeface="+mj-ea"/>
              </a:rPr>
              <a:t>Theme 1 – Develop and Inspire Creative Thinkers and Leaders and Life-long Success</a:t>
            </a:r>
            <a:endParaRPr lang="en-US" sz="4400" dirty="0">
              <a:solidFill>
                <a:prstClr val="white"/>
              </a:solidFill>
              <a:ea typeface="+mj-ea"/>
            </a:endParaRPr>
          </a:p>
        </p:txBody>
      </p:sp>
      <p:sp>
        <p:nvSpPr>
          <p:cNvPr id="5" name="Subtitle 2"/>
          <p:cNvSpPr txBox="1">
            <a:spLocks/>
          </p:cNvSpPr>
          <p:nvPr/>
        </p:nvSpPr>
        <p:spPr>
          <a:xfrm>
            <a:off x="1371600" y="3886200"/>
            <a:ext cx="6400800" cy="1752600"/>
          </a:xfrm>
          <a:prstGeom prst="rect">
            <a:avLst/>
          </a:prstGeom>
        </p:spPr>
        <p:txBody>
          <a:bodyPr>
            <a:normAutofit fontScale="85000" lnSpcReduction="10000"/>
          </a:bodyPr>
          <a:lstStyle>
            <a:lvl1pPr marL="0" indent="0" algn="ctr">
              <a:buNone/>
              <a:defRPr>
                <a:solidFill>
                  <a:srgbClr val="40403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defTabSz="457200">
              <a:spcBef>
                <a:spcPct val="20000"/>
              </a:spcBef>
              <a:buFont typeface="Arial"/>
              <a:buNone/>
              <a:defRPr/>
            </a:pPr>
            <a:r>
              <a:rPr lang="en-US" sz="3200" dirty="0" smtClean="0">
                <a:solidFill>
                  <a:srgbClr val="FCDC41"/>
                </a:solidFill>
              </a:rPr>
              <a:t>Lever 1.1 : Require all undergraduate students to participate in a significant experiential learning activity before graduation </a:t>
            </a:r>
            <a:r>
              <a:rPr lang="en-US" sz="3200" dirty="0" smtClean="0">
                <a:solidFill>
                  <a:srgbClr val="FCDC41"/>
                </a:solidFill>
                <a:sym typeface="Wingdings" panose="05000000000000000000" pitchFamily="2" charset="2"/>
              </a:rPr>
              <a:t></a:t>
            </a:r>
            <a:r>
              <a:rPr lang="en-US" sz="3200" dirty="0" smtClean="0">
                <a:solidFill>
                  <a:srgbClr val="FCDC41"/>
                </a:solidFill>
              </a:rPr>
              <a:t> Cawlfield is Lever Leader</a:t>
            </a:r>
            <a:endParaRPr lang="en-US" sz="3200" dirty="0">
              <a:solidFill>
                <a:srgbClr val="FCDC41"/>
              </a:solidFill>
            </a:endParaRPr>
          </a:p>
        </p:txBody>
      </p:sp>
    </p:spTree>
    <p:extLst>
      <p:ext uri="{BB962C8B-B14F-4D97-AF65-F5344CB8AC3E}">
        <p14:creationId xmlns:p14="http://schemas.microsoft.com/office/powerpoint/2010/main" val="382175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2288"/>
            <a:ext cx="8229600" cy="1143000"/>
          </a:xfrm>
        </p:spPr>
        <p:txBody>
          <a:bodyPr/>
          <a:lstStyle/>
          <a:p>
            <a:pPr eaLnBrk="1" hangingPunct="1"/>
            <a:r>
              <a:rPr lang="en-US" altLang="en-US" dirty="0" smtClean="0">
                <a:latin typeface="Arial" charset="0"/>
                <a:cs typeface="Arial" charset="0"/>
              </a:rPr>
              <a:t>Action 1.1.1 and 1.1.2</a:t>
            </a:r>
          </a:p>
        </p:txBody>
      </p:sp>
      <p:sp>
        <p:nvSpPr>
          <p:cNvPr id="3" name="Content Placeholder 2"/>
          <p:cNvSpPr>
            <a:spLocks noGrp="1"/>
          </p:cNvSpPr>
          <p:nvPr>
            <p:ph idx="1"/>
          </p:nvPr>
        </p:nvSpPr>
        <p:spPr>
          <a:xfrm>
            <a:off x="457200" y="1847850"/>
            <a:ext cx="8229600" cy="4221163"/>
          </a:xfrm>
        </p:spPr>
        <p:txBody>
          <a:bodyPr rtlCol="0">
            <a:normAutofit/>
          </a:bodyPr>
          <a:lstStyle/>
          <a:p>
            <a:pPr eaLnBrk="1" fontAlgn="auto" hangingPunct="1">
              <a:spcAft>
                <a:spcPts val="0"/>
              </a:spcAft>
              <a:buFont typeface="Arial"/>
              <a:buChar char="•"/>
              <a:defRPr/>
            </a:pPr>
            <a:r>
              <a:rPr lang="en-US" sz="2400" dirty="0" smtClean="0"/>
              <a:t>Create a definition and begin building a comprehensive list of activities that are supported by research as significant experiential activities  (</a:t>
            </a:r>
            <a:r>
              <a:rPr lang="en-US" sz="2400" dirty="0"/>
              <a:t>T</a:t>
            </a:r>
            <a:r>
              <a:rPr lang="en-US" sz="2400" dirty="0" smtClean="0"/>
              <a:t>arget: completion by </a:t>
            </a:r>
            <a:r>
              <a:rPr lang="en-US" sz="2400" b="1" dirty="0" smtClean="0">
                <a:solidFill>
                  <a:srgbClr val="FF0000"/>
                </a:solidFill>
              </a:rPr>
              <a:t>December 2013</a:t>
            </a:r>
            <a:r>
              <a:rPr lang="en-US" sz="2400" dirty="0" smtClean="0"/>
              <a:t>)</a:t>
            </a:r>
          </a:p>
          <a:p>
            <a:pPr lvl="0" eaLnBrk="1" hangingPunct="1"/>
            <a:r>
              <a:rPr lang="en-US" altLang="en-US" sz="2400" smtClean="0">
                <a:solidFill>
                  <a:prstClr val="black"/>
                </a:solidFill>
                <a:latin typeface="Arial" charset="0"/>
                <a:cs typeface="Arial" charset="0"/>
              </a:rPr>
              <a:t>Lever/Action </a:t>
            </a:r>
            <a:r>
              <a:rPr lang="en-US" altLang="en-US" sz="2400" dirty="0">
                <a:solidFill>
                  <a:prstClr val="black"/>
                </a:solidFill>
                <a:latin typeface="Arial" charset="0"/>
                <a:cs typeface="Arial" charset="0"/>
              </a:rPr>
              <a:t>1.1.2  :  Incorporate experiential/service learning into the core curriculum in all degree programs at any level beginning in the freshmen </a:t>
            </a:r>
            <a:r>
              <a:rPr lang="en-US" altLang="en-US" sz="2400" dirty="0" smtClean="0">
                <a:solidFill>
                  <a:prstClr val="black"/>
                </a:solidFill>
                <a:latin typeface="Arial" charset="0"/>
                <a:cs typeface="Arial" charset="0"/>
              </a:rPr>
              <a:t>year [Target</a:t>
            </a:r>
            <a:r>
              <a:rPr lang="en-US" altLang="en-US" sz="2400" dirty="0">
                <a:solidFill>
                  <a:prstClr val="black"/>
                </a:solidFill>
                <a:latin typeface="Arial" charset="0"/>
                <a:cs typeface="Arial" charset="0"/>
              </a:rPr>
              <a:t>:  Faculty Senate approval of each curriculum by completion of second year of strategic plan (complete by </a:t>
            </a:r>
            <a:r>
              <a:rPr lang="en-US" altLang="en-US" sz="2400" b="1" dirty="0">
                <a:solidFill>
                  <a:srgbClr val="FF0000"/>
                </a:solidFill>
                <a:latin typeface="Arial" charset="0"/>
                <a:cs typeface="Arial" charset="0"/>
              </a:rPr>
              <a:t>June 2015</a:t>
            </a:r>
            <a:r>
              <a:rPr lang="en-US" altLang="en-US" sz="2400" dirty="0" smtClean="0">
                <a:solidFill>
                  <a:prstClr val="black"/>
                </a:solidFill>
                <a:latin typeface="Arial" charset="0"/>
                <a:cs typeface="Arial" charset="0"/>
              </a:rPr>
              <a:t>)]</a:t>
            </a:r>
            <a:endParaRPr lang="en-US" altLang="en-US" sz="2400" dirty="0">
              <a:solidFill>
                <a:prstClr val="black"/>
              </a:solidFill>
              <a:latin typeface="Arial" charset="0"/>
              <a:cs typeface="Arial" charset="0"/>
            </a:endParaRPr>
          </a:p>
          <a:p>
            <a:pPr eaLnBrk="1" fontAlgn="auto" hangingPunct="1">
              <a:spcAft>
                <a:spcPts val="0"/>
              </a:spcAft>
              <a:buFont typeface="Arial"/>
              <a:buChar char="•"/>
              <a:defRPr/>
            </a:pPr>
            <a:endParaRPr lang="en-US" sz="2200" dirty="0" smtClean="0"/>
          </a:p>
          <a:p>
            <a:pPr marL="0" indent="0" eaLnBrk="1" fontAlgn="auto" hangingPunct="1">
              <a:spcAft>
                <a:spcPts val="0"/>
              </a:spcAft>
              <a:buFont typeface="Arial"/>
              <a:buNone/>
              <a:defRPr/>
            </a:pPr>
            <a:endParaRPr lang="en-US" dirty="0" smtClean="0"/>
          </a:p>
          <a:p>
            <a:pPr marL="0" indent="0" eaLnBrk="1" fontAlgn="auto" hangingPunct="1">
              <a:spcAft>
                <a:spcPts val="0"/>
              </a:spcAft>
              <a:buFont typeface="Arial"/>
              <a:buNone/>
              <a:defRPr/>
            </a:pPr>
            <a:endParaRPr lang="en-US" dirty="0"/>
          </a:p>
        </p:txBody>
      </p:sp>
    </p:spTree>
    <p:extLst>
      <p:ext uri="{BB962C8B-B14F-4D97-AF65-F5344CB8AC3E}">
        <p14:creationId xmlns:p14="http://schemas.microsoft.com/office/powerpoint/2010/main" val="286914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329"/>
            <a:ext cx="8229600" cy="682628"/>
          </a:xfrm>
        </p:spPr>
        <p:txBody>
          <a:bodyPr/>
          <a:lstStyle/>
          <a:p>
            <a:r>
              <a:rPr lang="en-US" sz="2800" dirty="0" smtClean="0"/>
              <a:t>Completed to date and future work remaining:</a:t>
            </a:r>
            <a:endParaRPr lang="en-US" sz="2800" dirty="0"/>
          </a:p>
        </p:txBody>
      </p:sp>
      <p:sp>
        <p:nvSpPr>
          <p:cNvPr id="3" name="Content Placeholder 2"/>
          <p:cNvSpPr>
            <a:spLocks noGrp="1"/>
          </p:cNvSpPr>
          <p:nvPr>
            <p:ph idx="1"/>
          </p:nvPr>
        </p:nvSpPr>
        <p:spPr>
          <a:xfrm>
            <a:off x="457200" y="1204957"/>
            <a:ext cx="8229600" cy="4863741"/>
          </a:xfrm>
        </p:spPr>
        <p:txBody>
          <a:bodyPr/>
          <a:lstStyle/>
          <a:p>
            <a:r>
              <a:rPr lang="en-US" sz="2000" dirty="0" smtClean="0"/>
              <a:t>Research by UGS office: how do comparator institutions and TRU’s define  “experiential learning”?</a:t>
            </a:r>
          </a:p>
          <a:p>
            <a:r>
              <a:rPr lang="en-US" sz="2000" dirty="0" smtClean="0"/>
              <a:t>First draft definition of “significant experiential learning activity” developed and presented to Provost direct reports at the Academic Affairs retreat in August. Circulated to Student Affairs for input.</a:t>
            </a:r>
          </a:p>
          <a:p>
            <a:r>
              <a:rPr lang="en-US" sz="2000" dirty="0" smtClean="0"/>
              <a:t>Second draft circulated to faculty for input by department chairs. </a:t>
            </a:r>
          </a:p>
          <a:p>
            <a:r>
              <a:rPr lang="en-US" sz="2000" dirty="0" smtClean="0"/>
              <a:t>Final definition and guidelines to be submitted to Provost by mid-November. </a:t>
            </a:r>
            <a:r>
              <a:rPr lang="en-US" sz="2000" b="1" dirty="0" smtClean="0"/>
              <a:t>Faculty in each degree program will develop/regulate their own comprehensive list of activities that will count as “significant experiential learning” within the spirit of the definition and guidelines approved by the Provost. </a:t>
            </a:r>
          </a:p>
          <a:p>
            <a:r>
              <a:rPr lang="en-US" sz="2000" dirty="0" smtClean="0"/>
              <a:t>Office of Undergraduate Studies will work with degree programs to develop mechanisms for tracking and assessing completion by each student as part of Degree Audit.</a:t>
            </a:r>
          </a:p>
          <a:p>
            <a:endParaRPr lang="en-US" sz="2000" dirty="0" smtClean="0"/>
          </a:p>
          <a:p>
            <a:endParaRPr lang="en-US" sz="2000" dirty="0"/>
          </a:p>
        </p:txBody>
      </p:sp>
    </p:spTree>
    <p:extLst>
      <p:ext uri="{BB962C8B-B14F-4D97-AF65-F5344CB8AC3E}">
        <p14:creationId xmlns:p14="http://schemas.microsoft.com/office/powerpoint/2010/main" val="205880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From the Current Draft Document: Definition and Implementation Guidelines</a:t>
            </a:r>
            <a:endParaRPr lang="en-US" sz="3200" dirty="0"/>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r>
              <a:rPr lang="en-US" sz="1600" b="1" dirty="0">
                <a:latin typeface="Times New Roman"/>
                <a:ea typeface="Times New Roman"/>
                <a:cs typeface="Times New Roman"/>
              </a:rPr>
              <a:t>Key Elements of Experiential Learning</a:t>
            </a:r>
            <a:endParaRPr lang="en-US" sz="1400" dirty="0">
              <a:latin typeface="Calibri"/>
              <a:ea typeface="Times New Roman"/>
              <a:cs typeface="Times New Roman"/>
            </a:endParaRPr>
          </a:p>
          <a:p>
            <a:pPr lvl="0">
              <a:lnSpc>
                <a:spcPct val="115000"/>
              </a:lnSpc>
              <a:spcBef>
                <a:spcPts val="0"/>
              </a:spcBef>
              <a:spcAft>
                <a:spcPts val="0"/>
              </a:spcAft>
              <a:buFont typeface="Symbol"/>
              <a:buChar char=""/>
            </a:pPr>
            <a:r>
              <a:rPr lang="en-US" sz="1600" dirty="0">
                <a:latin typeface="Times New Roman"/>
                <a:ea typeface="Times New Roman"/>
                <a:cs typeface="Times New Roman"/>
              </a:rPr>
              <a:t>Student centered rather than teacher centered</a:t>
            </a:r>
            <a:endParaRPr lang="en-US" sz="1400" dirty="0">
              <a:latin typeface="Calibri"/>
              <a:ea typeface="Times New Roman"/>
              <a:cs typeface="Times New Roman"/>
            </a:endParaRPr>
          </a:p>
          <a:p>
            <a:pPr lvl="0">
              <a:lnSpc>
                <a:spcPct val="115000"/>
              </a:lnSpc>
              <a:spcBef>
                <a:spcPts val="0"/>
              </a:spcBef>
              <a:spcAft>
                <a:spcPts val="0"/>
              </a:spcAft>
              <a:buFont typeface="Symbol"/>
              <a:buChar char=""/>
            </a:pPr>
            <a:r>
              <a:rPr lang="en-US" sz="1600" dirty="0">
                <a:latin typeface="Times New Roman"/>
                <a:ea typeface="Times New Roman"/>
                <a:cs typeface="Times New Roman"/>
              </a:rPr>
              <a:t>Active learning rather than passive learning</a:t>
            </a:r>
            <a:endParaRPr lang="en-US" sz="1400" dirty="0">
              <a:latin typeface="Calibri"/>
              <a:ea typeface="Times New Roman"/>
              <a:cs typeface="Times New Roman"/>
            </a:endParaRPr>
          </a:p>
          <a:p>
            <a:pPr lvl="0">
              <a:lnSpc>
                <a:spcPct val="115000"/>
              </a:lnSpc>
              <a:spcBef>
                <a:spcPts val="0"/>
              </a:spcBef>
              <a:spcAft>
                <a:spcPts val="0"/>
              </a:spcAft>
              <a:buFont typeface="Symbol"/>
              <a:buChar char=""/>
            </a:pPr>
            <a:r>
              <a:rPr lang="en-US" sz="1600" dirty="0">
                <a:latin typeface="Times New Roman"/>
                <a:ea typeface="Times New Roman"/>
                <a:cs typeface="Times New Roman"/>
              </a:rPr>
              <a:t>Application of learned principles to form realistic solutions to problems, issues and challenges</a:t>
            </a:r>
            <a:endParaRPr lang="en-US" sz="1400" dirty="0">
              <a:latin typeface="Calibri"/>
              <a:ea typeface="Times New Roman"/>
              <a:cs typeface="Times New Roman"/>
            </a:endParaRPr>
          </a:p>
          <a:p>
            <a:pPr lvl="0">
              <a:lnSpc>
                <a:spcPct val="115000"/>
              </a:lnSpc>
              <a:spcBef>
                <a:spcPts val="0"/>
              </a:spcBef>
              <a:spcAft>
                <a:spcPts val="0"/>
              </a:spcAft>
              <a:buFont typeface="Symbol"/>
              <a:buChar char=""/>
            </a:pPr>
            <a:r>
              <a:rPr lang="en-US" sz="1600" dirty="0">
                <a:latin typeface="Times New Roman"/>
                <a:ea typeface="Times New Roman"/>
                <a:cs typeface="Times New Roman"/>
              </a:rPr>
              <a:t>Reflection upon the learning experience.</a:t>
            </a:r>
            <a:endParaRPr lang="en-US" sz="1400" dirty="0">
              <a:latin typeface="Calibri"/>
              <a:ea typeface="Times New Roman"/>
              <a:cs typeface="Times New Roman"/>
            </a:endParaRPr>
          </a:p>
          <a:p>
            <a:pPr marL="0" marR="0">
              <a:lnSpc>
                <a:spcPct val="115000"/>
              </a:lnSpc>
              <a:spcBef>
                <a:spcPts val="0"/>
              </a:spcBef>
              <a:spcAft>
                <a:spcPts val="1000"/>
              </a:spcAft>
            </a:pPr>
            <a:endParaRPr lang="en-US" sz="1600" b="1" dirty="0" smtClean="0">
              <a:latin typeface="Times New Roman"/>
              <a:ea typeface="Times New Roman"/>
              <a:cs typeface="Times New Roman"/>
            </a:endParaRPr>
          </a:p>
          <a:p>
            <a:pPr marL="0" marR="0" indent="0">
              <a:lnSpc>
                <a:spcPct val="115000"/>
              </a:lnSpc>
              <a:spcBef>
                <a:spcPts val="0"/>
              </a:spcBef>
              <a:spcAft>
                <a:spcPts val="1000"/>
              </a:spcAft>
              <a:buNone/>
            </a:pPr>
            <a:r>
              <a:rPr lang="en-US" sz="1600" b="1" dirty="0" smtClean="0">
                <a:latin typeface="Times New Roman"/>
                <a:ea typeface="Times New Roman"/>
                <a:cs typeface="Times New Roman"/>
              </a:rPr>
              <a:t>General </a:t>
            </a:r>
            <a:r>
              <a:rPr lang="en-US" sz="1600" b="1" dirty="0">
                <a:latin typeface="Times New Roman"/>
                <a:ea typeface="Times New Roman"/>
                <a:cs typeface="Times New Roman"/>
              </a:rPr>
              <a:t>Definition</a:t>
            </a:r>
            <a:endParaRPr lang="en-US" sz="1400" dirty="0">
              <a:latin typeface="Calibri"/>
              <a:ea typeface="Times New Roman"/>
              <a:cs typeface="Times New Roman"/>
            </a:endParaRPr>
          </a:p>
          <a:p>
            <a:pPr marL="0" marR="0" indent="0">
              <a:lnSpc>
                <a:spcPct val="115000"/>
              </a:lnSpc>
              <a:spcBef>
                <a:spcPts val="0"/>
              </a:spcBef>
              <a:spcAft>
                <a:spcPts val="1000"/>
              </a:spcAft>
              <a:buNone/>
            </a:pPr>
            <a:r>
              <a:rPr lang="en-US" sz="1600" dirty="0">
                <a:latin typeface="Times New Roman"/>
                <a:ea typeface="Times New Roman"/>
                <a:cs typeface="Times New Roman"/>
              </a:rPr>
              <a:t>Experiential learning at Missouri S&amp;T is an opportunity for students to engage in applying what they are learning through structured activities that differ significantly from the traditional lecture format. By creating varied experiential learning activities, it allows students to learn in an environment that aligns with their aptitude. These are hands-on activities that involve collaboration and reflective learning requiring students to go beyond mastering basic skills and content to the application of that material and engaging in problem solving challenges. </a:t>
            </a:r>
            <a:endParaRPr lang="en-US" sz="1400" dirty="0">
              <a:effectLst/>
              <a:latin typeface="Calibri"/>
              <a:ea typeface="Times New Roman"/>
              <a:cs typeface="Times New Roman"/>
            </a:endParaRPr>
          </a:p>
        </p:txBody>
      </p:sp>
    </p:spTree>
    <p:extLst>
      <p:ext uri="{BB962C8B-B14F-4D97-AF65-F5344CB8AC3E}">
        <p14:creationId xmlns:p14="http://schemas.microsoft.com/office/powerpoint/2010/main" val="36622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329"/>
            <a:ext cx="8229600" cy="620671"/>
          </a:xfrm>
        </p:spPr>
        <p:txBody>
          <a:bodyPr/>
          <a:lstStyle/>
          <a:p>
            <a:r>
              <a:rPr lang="en-US" sz="3200" dirty="0" smtClean="0"/>
              <a:t>Implementation Guidelines for Missouri S&amp;T</a:t>
            </a:r>
            <a:endParaRPr lang="en-US" sz="3200" dirty="0"/>
          </a:p>
        </p:txBody>
      </p:sp>
      <p:sp>
        <p:nvSpPr>
          <p:cNvPr id="3" name="Content Placeholder 2"/>
          <p:cNvSpPr>
            <a:spLocks noGrp="1"/>
          </p:cNvSpPr>
          <p:nvPr>
            <p:ph idx="1"/>
          </p:nvPr>
        </p:nvSpPr>
        <p:spPr>
          <a:xfrm>
            <a:off x="457200" y="1066800"/>
            <a:ext cx="8229600" cy="5001898"/>
          </a:xfrm>
        </p:spPr>
        <p:txBody>
          <a:bodyPr/>
          <a:lstStyle/>
          <a:p>
            <a:pPr marL="0" marR="0" indent="0">
              <a:lnSpc>
                <a:spcPct val="115000"/>
              </a:lnSpc>
              <a:spcBef>
                <a:spcPts val="0"/>
              </a:spcBef>
              <a:spcAft>
                <a:spcPts val="1000"/>
              </a:spcAft>
              <a:buNone/>
            </a:pPr>
            <a:r>
              <a:rPr lang="en-US" sz="1600" dirty="0" smtClean="0">
                <a:latin typeface="Times New Roman"/>
                <a:ea typeface="Times New Roman"/>
                <a:cs typeface="Times New Roman"/>
              </a:rPr>
              <a:t>To </a:t>
            </a:r>
            <a:r>
              <a:rPr lang="en-US" sz="1600" dirty="0">
                <a:latin typeface="Times New Roman"/>
                <a:ea typeface="Times New Roman"/>
                <a:cs typeface="Times New Roman"/>
              </a:rPr>
              <a:t>qualify:</a:t>
            </a:r>
            <a:endParaRPr lang="en-US" sz="1400" dirty="0">
              <a:latin typeface="Calibri"/>
              <a:ea typeface="Times New Roman"/>
              <a:cs typeface="Times New Roman"/>
            </a:endParaRPr>
          </a:p>
          <a:p>
            <a:pPr lvl="0">
              <a:lnSpc>
                <a:spcPct val="115000"/>
              </a:lnSpc>
              <a:spcBef>
                <a:spcPts val="0"/>
              </a:spcBef>
              <a:spcAft>
                <a:spcPts val="0"/>
              </a:spcAft>
              <a:buFont typeface="+mj-lt"/>
              <a:buAutoNum type="arabicPeriod"/>
            </a:pPr>
            <a:r>
              <a:rPr lang="en-US" sz="1600" b="1" dirty="0">
                <a:latin typeface="Times New Roman"/>
                <a:ea typeface="Times New Roman"/>
                <a:cs typeface="Times New Roman"/>
              </a:rPr>
              <a:t>The activity must be University sponsored or affiliated and the student must receive written approval </a:t>
            </a:r>
            <a:r>
              <a:rPr lang="en-US" sz="1600" dirty="0">
                <a:latin typeface="Times New Roman"/>
                <a:ea typeface="Times New Roman"/>
                <a:cs typeface="Times New Roman"/>
              </a:rPr>
              <a:t>of the activity from a faculty member or academic advisor in the student’s degree program. Approval of the initial activity does not automatically imply approval of the overall experience.</a:t>
            </a:r>
            <a:endParaRPr lang="en-US" sz="1400" dirty="0">
              <a:latin typeface="Calibri"/>
              <a:ea typeface="Times New Roman"/>
              <a:cs typeface="Times New Roman"/>
            </a:endParaRPr>
          </a:p>
          <a:p>
            <a:pPr lvl="0">
              <a:lnSpc>
                <a:spcPct val="115000"/>
              </a:lnSpc>
              <a:spcBef>
                <a:spcPts val="0"/>
              </a:spcBef>
              <a:spcAft>
                <a:spcPts val="0"/>
              </a:spcAft>
              <a:buFont typeface="+mj-lt"/>
              <a:buAutoNum type="arabicPeriod"/>
            </a:pPr>
            <a:r>
              <a:rPr lang="en-US" sz="1600" b="1" dirty="0">
                <a:latin typeface="Times New Roman"/>
                <a:ea typeface="Times New Roman"/>
                <a:cs typeface="Times New Roman"/>
              </a:rPr>
              <a:t>The faculty member or academic advisor will ensure that the activity is of significant duration, intensity and rigor </a:t>
            </a:r>
            <a:r>
              <a:rPr lang="en-US" sz="1600" dirty="0">
                <a:latin typeface="Times New Roman"/>
                <a:ea typeface="Times New Roman"/>
                <a:cs typeface="Times New Roman"/>
              </a:rPr>
              <a:t>to demonstrate successful application of learned principles appropriate to the expectations of the degree program faculty (it may be that more than one activity could be combined to create a suite of experiential learning activities for a single student that may be approved in satisfaction of this requirement).</a:t>
            </a:r>
            <a:endParaRPr lang="en-US" sz="1400" dirty="0">
              <a:latin typeface="Calibri"/>
              <a:ea typeface="Times New Roman"/>
              <a:cs typeface="Times New Roman"/>
            </a:endParaRPr>
          </a:p>
          <a:p>
            <a:pPr lvl="0">
              <a:lnSpc>
                <a:spcPct val="115000"/>
              </a:lnSpc>
              <a:spcBef>
                <a:spcPts val="0"/>
              </a:spcBef>
              <a:spcAft>
                <a:spcPts val="0"/>
              </a:spcAft>
              <a:buFont typeface="+mj-lt"/>
              <a:buAutoNum type="arabicPeriod"/>
            </a:pPr>
            <a:r>
              <a:rPr lang="en-US" sz="1600" b="1" dirty="0">
                <a:latin typeface="Times New Roman"/>
                <a:ea typeface="Times New Roman"/>
                <a:cs typeface="Times New Roman"/>
              </a:rPr>
              <a:t>The focus must be on “learning by doing” in a creative and innovative activity that generally falls outside the realm of the traditional structured classroom experience </a:t>
            </a:r>
            <a:r>
              <a:rPr lang="en-US" sz="1600" dirty="0">
                <a:latin typeface="Times New Roman"/>
                <a:ea typeface="Times New Roman"/>
                <a:cs typeface="Times New Roman"/>
              </a:rPr>
              <a:t>and contributes significantly to professional and personal development allowing students to reflect on contributions to the S&amp;T or broader community in addition to the student’s development.  </a:t>
            </a:r>
            <a:endParaRPr lang="en-US" sz="1400" dirty="0">
              <a:latin typeface="Calibri"/>
              <a:ea typeface="Times New Roman"/>
              <a:cs typeface="Times New Roman"/>
            </a:endParaRPr>
          </a:p>
          <a:p>
            <a:pPr lvl="0">
              <a:lnSpc>
                <a:spcPct val="115000"/>
              </a:lnSpc>
              <a:spcBef>
                <a:spcPts val="0"/>
              </a:spcBef>
              <a:spcAft>
                <a:spcPts val="1000"/>
              </a:spcAft>
              <a:buFont typeface="+mj-lt"/>
              <a:buAutoNum type="arabicPeriod"/>
            </a:pPr>
            <a:r>
              <a:rPr lang="en-US" sz="1600" dirty="0">
                <a:latin typeface="Times New Roman"/>
                <a:ea typeface="Times New Roman"/>
                <a:cs typeface="Times New Roman"/>
              </a:rPr>
              <a:t>Finally, a significant experiential learning activity </a:t>
            </a:r>
            <a:r>
              <a:rPr lang="en-US" sz="1600" b="1" dirty="0">
                <a:latin typeface="Times New Roman"/>
                <a:ea typeface="Times New Roman"/>
                <a:cs typeface="Times New Roman"/>
              </a:rPr>
              <a:t>will include a written summary reflection piece </a:t>
            </a:r>
            <a:r>
              <a:rPr lang="en-US" sz="1600" dirty="0">
                <a:latin typeface="Times New Roman"/>
                <a:ea typeface="Times New Roman"/>
                <a:cs typeface="Times New Roman"/>
              </a:rPr>
              <a:t>that will document the experience from the student’s perspective; this written reflection piece should be of a quality suitable for inclusion as an attachment to a co-curricular transcript or in an e-portfolio that might be submitted by the student to potential employers or to graduate school admissions committees. </a:t>
            </a:r>
            <a:endParaRPr lang="en-US" sz="1400" dirty="0">
              <a:latin typeface="Calibri"/>
              <a:ea typeface="Times New Roman"/>
              <a:cs typeface="Times New Roman"/>
            </a:endParaRPr>
          </a:p>
          <a:p>
            <a:endParaRPr lang="en-US" dirty="0"/>
          </a:p>
        </p:txBody>
      </p:sp>
    </p:spTree>
    <p:extLst>
      <p:ext uri="{BB962C8B-B14F-4D97-AF65-F5344CB8AC3E}">
        <p14:creationId xmlns:p14="http://schemas.microsoft.com/office/powerpoint/2010/main" val="28831824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630</Words>
  <Application>Microsoft Office PowerPoint</Application>
  <PresentationFormat>On-screen Show (4:3)</PresentationFormat>
  <Paragraphs>28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1_Office Theme</vt:lpstr>
      <vt:lpstr>PowerPoint Presentation</vt:lpstr>
      <vt:lpstr>Action 1.1.1 and 1.1.2</vt:lpstr>
      <vt:lpstr>Completed to date and future work remaining:</vt:lpstr>
      <vt:lpstr>From the Current Draft Document: Definition and Implementation Guidelines</vt:lpstr>
      <vt:lpstr>Implementation Guidelines for Missouri S&amp;T</vt:lpstr>
    </vt:vector>
  </TitlesOfParts>
  <Company>Missouri University of Science and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Cawlfield, Jeffrey D.</dc:creator>
  <cp:lastModifiedBy>Werner, Jeannie</cp:lastModifiedBy>
  <cp:revision>5</cp:revision>
  <cp:lastPrinted>2013-11-14T14:11:53Z</cp:lastPrinted>
  <dcterms:created xsi:type="dcterms:W3CDTF">2013-10-18T18:29:47Z</dcterms:created>
  <dcterms:modified xsi:type="dcterms:W3CDTF">2013-11-14T14:20:32Z</dcterms:modified>
</cp:coreProperties>
</file>