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5" r:id="rId3"/>
    <p:sldId id="266" r:id="rId4"/>
    <p:sldId id="271" r:id="rId5"/>
    <p:sldId id="272" r:id="rId6"/>
    <p:sldId id="273" r:id="rId7"/>
    <p:sldId id="277" r:id="rId8"/>
    <p:sldId id="263" r:id="rId9"/>
    <p:sldId id="276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39BB3D-6501-4092-A18C-681B66D7FADB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7C9267-2827-413B-AD5A-7CDAC2FEF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2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9267-2827-413B-AD5A-7CDAC2FEF689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9267-2827-413B-AD5A-7CDAC2FEF689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9267-2827-413B-AD5A-7CDAC2FEF689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&amp;T Power Point 7_A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9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&amp;T Power Point 7_A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5C89-5CD5-674F-9A6A-95ECBDA896D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4C3-0094-F34E-BA47-4F2A6C0FC1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5352"/>
            <a:ext cx="8229600" cy="110961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570" y="1785135"/>
            <a:ext cx="4161033" cy="37218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 Levers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 Levers FY2014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189 Actions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108 Actions FY2014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4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1111"/>
            <a:ext cx="8229600" cy="83220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143" y="1623317"/>
            <a:ext cx="7315200" cy="4638935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Guidelines for Awarding Strategic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Initiative Funding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Lever 3.3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which consists of $500,000 in strategic funding provided by UM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to be matched with $500,000 from external donations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distributed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October 2, 2013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 Draft Guidelines were attached. 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Depending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 the number of applications received and approved, it is anticipated a range of 5 to 10 projects will be funded through this program.  Applications will be available in the fall semesters of 2013 at a date TBA. 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 be reviewed by a university committee consisting of: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Kent Wray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Jeff Cawlfield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Henry Wiebe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Joan Nesbitt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Ted Ruth</a:t>
            </a:r>
          </a:p>
          <a:p>
            <a:pPr marL="852488" indent="-225425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Greg Smith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Funding recommendations will be made by the committee to the Chancellor. 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approval will be made by the Chancellor.  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8512"/>
            <a:ext cx="7772400" cy="883578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LEVER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b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(19 Levers FY2014)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232" y="2054831"/>
            <a:ext cx="4803168" cy="45514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1.1	</a:t>
            </a:r>
            <a:r>
              <a:rPr lang="en-US" b="1" dirty="0">
                <a:solidFill>
                  <a:schemeClr val="tx1"/>
                </a:solidFill>
              </a:rPr>
              <a:t>Jeff Cawlfield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1.2	</a:t>
            </a:r>
            <a:r>
              <a:rPr lang="en-US" b="1" dirty="0">
                <a:solidFill>
                  <a:schemeClr val="tx1"/>
                </a:solidFill>
              </a:rPr>
              <a:t>Debra Robinson and Nancy Stone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1.3	Jeff Cawlfield and Larry Gragg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2.1	K. Krishnamurthy and Jim Drallmeier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2.2	Kent Wray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2.3	K. Krishnamurthy and Jim Drallmeier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2.4	Andy Careaga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2.5	Henry Wiebe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2.7	Shenethia Manuel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3.1	Kelvin Erickson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3.2	Henry Wiebe and Edna Grover-Bisker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3.3	Phil Whitefield and Ted Ruth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3.4	Laura Stoll and Shenethia Manuel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3.5	Joan Nesbitt and Jim Murphy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3.8	Phil Whitefield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3.9	Joan Nesbitt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4.1	Henry Wiebe 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4.2	Kelvin Erickson, Klaus Woelk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4.5	Venkata Allada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508"/>
            <a:ext cx="8229600" cy="633046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Theme 1 – Develop and Inspire Creative Thinkers and Leaders and Life-long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1554"/>
            <a:ext cx="8229600" cy="4408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Lever 1.1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 Require all undergraduate students to participate in some significant experiential activity before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graduation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 1.1.1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Create a defining comprehensive list of activities that are supported by research as significant experiential activities. Create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consensus definition of experiential learning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Begin building a comprehensive list of activities that are supported by research as significant experiential activities  (Target: completion by 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2013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7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655851"/>
            <a:ext cx="8229600" cy="1357883"/>
          </a:xfrm>
        </p:spPr>
        <p:txBody>
          <a:bodyPr>
            <a:normAutofit/>
          </a:bodyPr>
          <a:lstStyle/>
          <a:p>
            <a:pPr eaLnBrk="1" hangingPunct="1">
              <a:tabLst>
                <a:tab pos="280988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Theme 1 – Develop and Inspire Creative Thinkers and Leaders and Life-long Success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83013"/>
          </a:xfrm>
        </p:spPr>
        <p:txBody>
          <a:bodyPr rtlCol="0">
            <a:normAutofit/>
          </a:bodyPr>
          <a:lstStyle/>
          <a:p>
            <a:pPr lvl="0" eaLnBrk="1" hangingPunct="1"/>
            <a:r>
              <a:rPr lang="en-US" altLang="en-US" sz="2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Action 1.1.2 </a:t>
            </a:r>
            <a:r>
              <a:rPr lang="en-US" alt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:  Incorporate experiential/service learning into the core curriculum in all degree programs at any level beginning in the freshmen </a:t>
            </a:r>
            <a:r>
              <a:rPr lang="en-US" alt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year [Target</a:t>
            </a:r>
            <a:r>
              <a:rPr lang="en-US" alt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:  Faculty Senate approval of each curriculum by completion of second year of strategic plan (complete by </a:t>
            </a:r>
            <a:r>
              <a:rPr lang="en-US" altLang="en-US" sz="2600" b="1" dirty="0">
                <a:solidFill>
                  <a:srgbClr val="FF0000"/>
                </a:solidFill>
                <a:latin typeface="Arial" charset="0"/>
                <a:cs typeface="Arial" charset="0"/>
              </a:rPr>
              <a:t>June 2015</a:t>
            </a:r>
            <a:r>
              <a:rPr lang="en-US" alt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)]</a:t>
            </a:r>
            <a:endParaRPr lang="en-US" altLang="en-US" sz="2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1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8369"/>
            <a:ext cx="9144000" cy="934948"/>
          </a:xfrm>
        </p:spPr>
        <p:txBody>
          <a:bodyPr/>
          <a:lstStyle/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Work Completed to date and future work remaining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317"/>
            <a:ext cx="8229600" cy="4664467"/>
          </a:xfrm>
        </p:spPr>
        <p:txBody>
          <a:bodyPr/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by UGS office: how do comparator institutions and TRU’s define  “experiential learning”?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First draft definition of “significant experiential learning activity” developed and presented to Provost’s direct reports at the Academic Affairs retreat in August. Circulated to Student Affairs for input.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draft is being circulated to faculty for input by department chairs. Input requested by October 31.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99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655"/>
            <a:ext cx="8229600" cy="1099334"/>
          </a:xfrm>
        </p:spPr>
        <p:txBody>
          <a:bodyPr/>
          <a:lstStyle/>
          <a:p>
            <a:r>
              <a:rPr lang="en-US" sz="2800" b="1" u="sng" dirty="0" smtClean="0"/>
              <a:t>Work Completed </a:t>
            </a:r>
            <a:r>
              <a:rPr lang="en-US" sz="2800" b="1" u="sng" dirty="0"/>
              <a:t>to date and future work </a:t>
            </a:r>
            <a:r>
              <a:rPr lang="en-US" sz="2800" b="1" u="sng" dirty="0" smtClean="0"/>
              <a:t>remaining </a:t>
            </a:r>
            <a:r>
              <a:rPr lang="en-US" sz="2800" b="1" dirty="0" smtClean="0"/>
              <a:t>(continued):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92"/>
            <a:ext cx="8229600" cy="4476708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consensus definition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guidelines to be submitted to Provost by mid-November. Faculty in each degree program will develop/regulate their own comprehensive list of activities that will count as “significant experiential learning” within the spirit of the definition and guidelines approved by the Provost.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Office of Undergraduate Studies will work with degree programs to develop mechanisms for tracking and assessing completion by each student as part of Degree Audit.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36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57" y="1130156"/>
            <a:ext cx="8763856" cy="277403"/>
          </a:xfrm>
        </p:spPr>
        <p:txBody>
          <a:bodyPr>
            <a:normAutofit fontScale="90000"/>
          </a:bodyPr>
          <a:lstStyle/>
          <a:p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Best-in-Class Strategic Areas for Investment Committee Members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544"/>
            <a:ext cx="8229600" cy="1500027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Purpose:  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 a process to solicit and prioritize input/proposals to recommend four best-in-class strategic areas for investment as noted in the S&amp;T strategic plan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Lever 2.1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Two strategic areas to be chose 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January, 2014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Two strategic areas to be chosen in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April, 2014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will be dissolved near the end of the 2014 spring semester when it completes its work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members: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804" y="2907588"/>
            <a:ext cx="7715893" cy="2989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20377"/>
              </p:ext>
            </p:extLst>
          </p:nvPr>
        </p:nvGraphicFramePr>
        <p:xfrm>
          <a:off x="1822807" y="2794571"/>
          <a:ext cx="5416550" cy="3817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565"/>
                <a:gridCol w="1737360"/>
                <a:gridCol w="1200785"/>
                <a:gridCol w="2021840"/>
              </a:tblGrid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Constituency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Jim Drallmeier, co-chair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K. Krishnamurthy, co-chair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VPR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Missouri S&amp;T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Larry Gragg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History &amp; Political Science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Dan Waddill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Physics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6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Joel Burken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Center Director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Matt O’Keefe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Center Director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Daryl Beetner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Beth Cudney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Robert Landers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Curt Elmore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Yinfa Ma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Chemistry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Melanie Mormile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Biological Sciences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V. Samaranayake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Math &amp; Stat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Joseph Smith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Center Director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CBE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Sajal Das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CSc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Samuel Frimpong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NME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Bih-Ru Lea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9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Kate Drowne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English and Technical Communication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Nancy Stone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Department Chair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Psychological Science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Irina Ivliyeva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Michael Davis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Faculty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Economics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82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477" y="861648"/>
            <a:ext cx="7772400" cy="78221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045" y="1839074"/>
            <a:ext cx="7222733" cy="410966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Performance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for Departments and Non-degree Awarding Units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submitted 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30, 2013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 and Academic Affair Units were requested to update their strategic plans to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appropriately reflect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4 themes and 30 levers that constitute the S&amp;T plan and make an effort to provide 2020 targets.  They will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these plans on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7, 2014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15, 2014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respectively.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request for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 2.2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Faculty Hires has been distributed and instructions provided for preparing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for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faculty positions and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to be submitted to the Provost’s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on or before 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18, 2013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committee will evaluate the proposals and submit its recommendations to the Chancellor and Provost by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28, 2013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Decisions regarding faculty position awards will be announced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8, 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0836"/>
            <a:ext cx="7772400" cy="88357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933" y="1664413"/>
            <a:ext cx="7438489" cy="485189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 2.5 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our conventional methods of teaching to accommodate current, new and advanced technology that will enhance student learning and increase faculty productivity.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 strategic initiative funding to accomplish redesign of the calculus sequence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 $132,000 from System with $66,000 match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years per course to complete redesign:</a:t>
            </a:r>
          </a:p>
          <a:p>
            <a:pPr marL="461963" algn="l"/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Calculus I:  	Fall 2013 – Spring 2015</a:t>
            </a:r>
          </a:p>
          <a:p>
            <a:pPr marL="461963" algn="l"/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Calculus II:	Fall 2014 – Spring 2016</a:t>
            </a:r>
          </a:p>
          <a:p>
            <a:pPr marL="461963" algn="l"/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Calculus III:	Fall 2015 – Spring 2017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NCAT and other generally accepted re-design principles as guidelines.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7148</TotalTime>
  <Words>856</Words>
  <Application>Microsoft Office PowerPoint</Application>
  <PresentationFormat>On-screen Show (4:3)</PresentationFormat>
  <Paragraphs>162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Strategic Planning</vt:lpstr>
      <vt:lpstr>LEVER LEADERS  (19 Levers FY2014) </vt:lpstr>
      <vt:lpstr>Theme 1 – Develop and Inspire Creative Thinkers and Leaders and Life-long Success  </vt:lpstr>
      <vt:lpstr>Theme 1 – Develop and Inspire Creative Thinkers and Leaders and Life-long Success</vt:lpstr>
      <vt:lpstr>Work Completed to date and future work remaining:</vt:lpstr>
      <vt:lpstr>Work Completed to date and future work remaining (continued):</vt:lpstr>
      <vt:lpstr>Best-in-Class Strategic Areas for Investment Committee Members  </vt:lpstr>
      <vt:lpstr>Strategic Planning</vt:lpstr>
      <vt:lpstr>Strategic Planning</vt:lpstr>
      <vt:lpstr>Strategic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 Stiritz</dc:creator>
  <cp:lastModifiedBy>Werner, Jeannie</cp:lastModifiedBy>
  <cp:revision>26</cp:revision>
  <cp:lastPrinted>2013-10-22T17:30:14Z</cp:lastPrinted>
  <dcterms:created xsi:type="dcterms:W3CDTF">2011-02-16T17:05:27Z</dcterms:created>
  <dcterms:modified xsi:type="dcterms:W3CDTF">2013-10-22T18:40:34Z</dcterms:modified>
</cp:coreProperties>
</file>