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8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B0900-C60C-4597-B224-AFECDE29691F}" type="datetimeFigureOut">
              <a:rPr lang="en-US" smtClean="0"/>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161209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B0900-C60C-4597-B224-AFECDE29691F}" type="datetimeFigureOut">
              <a:rPr lang="en-US" smtClean="0"/>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294009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B0900-C60C-4597-B224-AFECDE29691F}" type="datetimeFigureOut">
              <a:rPr lang="en-US" smtClean="0"/>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299888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B0900-C60C-4597-B224-AFECDE29691F}" type="datetimeFigureOut">
              <a:rPr lang="en-US" smtClean="0"/>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389927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B0900-C60C-4597-B224-AFECDE29691F}" type="datetimeFigureOut">
              <a:rPr lang="en-US" smtClean="0"/>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187275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B0900-C60C-4597-B224-AFECDE29691F}" type="datetimeFigureOut">
              <a:rPr lang="en-US" smtClean="0"/>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149463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B0900-C60C-4597-B224-AFECDE29691F}" type="datetimeFigureOut">
              <a:rPr lang="en-US" smtClean="0"/>
              <a:t>5/18/2012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384514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B0900-C60C-4597-B224-AFECDE29691F}" type="datetimeFigureOut">
              <a:rPr lang="en-US" smtClean="0"/>
              <a:t>5/18/2012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300408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B0900-C60C-4597-B224-AFECDE29691F}" type="datetimeFigureOut">
              <a:rPr lang="en-US" smtClean="0"/>
              <a:t>5/18/2012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375456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B0900-C60C-4597-B224-AFECDE29691F}" type="datetimeFigureOut">
              <a:rPr lang="en-US" smtClean="0"/>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418889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B0900-C60C-4597-B224-AFECDE29691F}" type="datetimeFigureOut">
              <a:rPr lang="en-US" smtClean="0"/>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1614-D84D-4D1F-9464-75A69E77C3CF}" type="slidenum">
              <a:rPr lang="en-US" smtClean="0"/>
              <a:t>‹#›</a:t>
            </a:fld>
            <a:endParaRPr lang="en-US"/>
          </a:p>
        </p:txBody>
      </p:sp>
    </p:spTree>
    <p:extLst>
      <p:ext uri="{BB962C8B-B14F-4D97-AF65-F5344CB8AC3E}">
        <p14:creationId xmlns:p14="http://schemas.microsoft.com/office/powerpoint/2010/main" val="203823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B0900-C60C-4597-B224-AFECDE29691F}" type="datetimeFigureOut">
              <a:rPr lang="en-US" smtClean="0"/>
              <a:t>5/18/2012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F1614-D84D-4D1F-9464-75A69E77C3CF}" type="slidenum">
              <a:rPr lang="en-US" smtClean="0"/>
              <a:t>‹#›</a:t>
            </a:fld>
            <a:endParaRPr lang="en-US"/>
          </a:p>
        </p:txBody>
      </p:sp>
    </p:spTree>
    <p:extLst>
      <p:ext uri="{BB962C8B-B14F-4D97-AF65-F5344CB8AC3E}">
        <p14:creationId xmlns:p14="http://schemas.microsoft.com/office/powerpoint/2010/main" val="422893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Motion from Curricula Committee to approve the Curricula Committee report (distributed)</a:t>
            </a:r>
          </a:p>
          <a:p>
            <a:pPr lvl="1"/>
            <a:r>
              <a:rPr lang="en-US" smtClean="0"/>
              <a:t>Includes items from March 4 and April 1 (continued on April 7) meetings.</a:t>
            </a:r>
          </a:p>
          <a:p>
            <a:pPr lvl="1"/>
            <a:r>
              <a:rPr lang="en-US" smtClean="0"/>
              <a:t>Includes approximately 20 DCs, 90 CCs</a:t>
            </a:r>
          </a:p>
          <a:p>
            <a:pPr lvl="2"/>
            <a:endParaRPr lang="en-US" smtClean="0"/>
          </a:p>
        </p:txBody>
      </p:sp>
      <p:sp>
        <p:nvSpPr>
          <p:cNvPr id="1027" name="Rectangle 4"/>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Curricula Committee Report</a:t>
            </a:r>
          </a:p>
        </p:txBody>
      </p:sp>
      <p:pic>
        <p:nvPicPr>
          <p:cNvPr id="1028" name="Picture 9" descr="fs"/>
          <p:cNvPicPr>
            <a:picLocks noChangeAspect="1" noChangeArrowheads="1"/>
          </p:cNvPicPr>
          <p:nvPr userDrawn="1"/>
        </p:nvPicPr>
        <p:blipFill>
          <a:blip r:embed="rId3" cstate="print"/>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lnSpc>
          <a:spcPct val="70000"/>
        </a:lnSpc>
        <a:spcBef>
          <a:spcPct val="0"/>
        </a:spcBef>
        <a:spcAft>
          <a:spcPct val="0"/>
        </a:spcAft>
        <a:defRPr sz="4000" b="1">
          <a:solidFill>
            <a:srgbClr val="008000"/>
          </a:solidFill>
          <a:latin typeface="+mj-lt"/>
          <a:ea typeface="+mj-ea"/>
          <a:cs typeface="+mj-cs"/>
        </a:defRPr>
      </a:lvl1pPr>
      <a:lvl2pPr algn="ctr" rtl="0" eaLnBrk="0" fontAlgn="base" hangingPunct="0">
        <a:lnSpc>
          <a:spcPct val="70000"/>
        </a:lnSpc>
        <a:spcBef>
          <a:spcPct val="0"/>
        </a:spcBef>
        <a:spcAft>
          <a:spcPct val="0"/>
        </a:spcAft>
        <a:defRPr sz="4000" b="1">
          <a:solidFill>
            <a:srgbClr val="008000"/>
          </a:solidFill>
          <a:latin typeface="Times New Roman" pitchFamily="18" charset="0"/>
        </a:defRPr>
      </a:lvl2pPr>
      <a:lvl3pPr algn="ctr" rtl="0" eaLnBrk="0" fontAlgn="base" hangingPunct="0">
        <a:lnSpc>
          <a:spcPct val="70000"/>
        </a:lnSpc>
        <a:spcBef>
          <a:spcPct val="0"/>
        </a:spcBef>
        <a:spcAft>
          <a:spcPct val="0"/>
        </a:spcAft>
        <a:defRPr sz="4000" b="1">
          <a:solidFill>
            <a:srgbClr val="008000"/>
          </a:solidFill>
          <a:latin typeface="Times New Roman" pitchFamily="18" charset="0"/>
        </a:defRPr>
      </a:lvl3pPr>
      <a:lvl4pPr algn="ctr" rtl="0" eaLnBrk="0" fontAlgn="base" hangingPunct="0">
        <a:lnSpc>
          <a:spcPct val="70000"/>
        </a:lnSpc>
        <a:spcBef>
          <a:spcPct val="0"/>
        </a:spcBef>
        <a:spcAft>
          <a:spcPct val="0"/>
        </a:spcAft>
        <a:defRPr sz="4000" b="1">
          <a:solidFill>
            <a:srgbClr val="008000"/>
          </a:solidFill>
          <a:latin typeface="Times New Roman" pitchFamily="18" charset="0"/>
        </a:defRPr>
      </a:lvl4pPr>
      <a:lvl5pPr algn="ctr" rtl="0" eaLnBrk="0" fontAlgn="base" hangingPunct="0">
        <a:lnSpc>
          <a:spcPct val="70000"/>
        </a:lnSpc>
        <a:spcBef>
          <a:spcPct val="0"/>
        </a:spcBef>
        <a:spcAft>
          <a:spcPct val="0"/>
        </a:spcAft>
        <a:defRPr sz="4000" b="1">
          <a:solidFill>
            <a:srgbClr val="008000"/>
          </a:solidFill>
          <a:latin typeface="Times New Roman" pitchFamily="18" charset="0"/>
        </a:defRPr>
      </a:lvl5pPr>
      <a:lvl6pPr marL="457200" algn="ctr" rtl="0" eaLnBrk="0" fontAlgn="base" hangingPunct="0">
        <a:lnSpc>
          <a:spcPct val="70000"/>
        </a:lnSpc>
        <a:spcBef>
          <a:spcPct val="0"/>
        </a:spcBef>
        <a:spcAft>
          <a:spcPct val="0"/>
        </a:spcAft>
        <a:defRPr sz="4000" b="1">
          <a:solidFill>
            <a:srgbClr val="008000"/>
          </a:solidFill>
          <a:latin typeface="Times New Roman" pitchFamily="18" charset="0"/>
        </a:defRPr>
      </a:lvl6pPr>
      <a:lvl7pPr marL="914400" algn="ctr" rtl="0" eaLnBrk="0" fontAlgn="base" hangingPunct="0">
        <a:lnSpc>
          <a:spcPct val="70000"/>
        </a:lnSpc>
        <a:spcBef>
          <a:spcPct val="0"/>
        </a:spcBef>
        <a:spcAft>
          <a:spcPct val="0"/>
        </a:spcAft>
        <a:defRPr sz="4000" b="1">
          <a:solidFill>
            <a:srgbClr val="008000"/>
          </a:solidFill>
          <a:latin typeface="Times New Roman" pitchFamily="18" charset="0"/>
        </a:defRPr>
      </a:lvl7pPr>
      <a:lvl8pPr marL="1371600" algn="ctr" rtl="0" eaLnBrk="0" fontAlgn="base" hangingPunct="0">
        <a:lnSpc>
          <a:spcPct val="70000"/>
        </a:lnSpc>
        <a:spcBef>
          <a:spcPct val="0"/>
        </a:spcBef>
        <a:spcAft>
          <a:spcPct val="0"/>
        </a:spcAft>
        <a:defRPr sz="4000" b="1">
          <a:solidFill>
            <a:srgbClr val="008000"/>
          </a:solidFill>
          <a:latin typeface="Times New Roman" pitchFamily="18" charset="0"/>
        </a:defRPr>
      </a:lvl8pPr>
      <a:lvl9pPr marL="1828800" algn="ctr" rtl="0" eaLnBrk="0" fontAlgn="base" hangingPunct="0">
        <a:lnSpc>
          <a:spcPct val="70000"/>
        </a:lnSpc>
        <a:spcBef>
          <a:spcPct val="0"/>
        </a:spcBef>
        <a:spcAft>
          <a:spcPct val="0"/>
        </a:spcAft>
        <a:defRPr sz="4000" b="1">
          <a:solidFill>
            <a:srgbClr val="0080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96"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Monotype Sorts" pitchFamily="96"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5487143"/>
          </a:xfrm>
          <a:prstGeom prst="rect">
            <a:avLst/>
          </a:prstGeom>
          <a:noFill/>
        </p:spPr>
        <p:txBody>
          <a:bodyPr wrap="square" rtlCol="0">
            <a:spAutoFit/>
          </a:bodyPr>
          <a:lstStyle/>
          <a:p>
            <a:pPr algn="ctr" eaLnBrk="0" fontAlgn="base" hangingPunct="0">
              <a:spcBef>
                <a:spcPct val="0"/>
              </a:spcBef>
              <a:spcAft>
                <a:spcPct val="0"/>
              </a:spcAft>
            </a:pPr>
            <a:r>
              <a:rPr lang="en-US" sz="2400" b="1" dirty="0">
                <a:solidFill>
                  <a:srgbClr val="000000"/>
                </a:solidFill>
                <a:ea typeface="ＭＳ Ｐゴシック" pitchFamily="-109" charset="-128"/>
              </a:rPr>
              <a:t>Motion Welcoming Chancellor Schrader</a:t>
            </a:r>
          </a:p>
          <a:p>
            <a:pPr eaLnBrk="0" fontAlgn="base" hangingPunct="0">
              <a:spcBef>
                <a:spcPct val="0"/>
              </a:spcBef>
              <a:spcAft>
                <a:spcPct val="0"/>
              </a:spcAft>
            </a:pPr>
            <a:r>
              <a:rPr lang="en-US" sz="2400" dirty="0">
                <a:solidFill>
                  <a:srgbClr val="000000"/>
                </a:solidFill>
                <a:ea typeface="ＭＳ Ｐゴシック" pitchFamily="-109" charset="-128"/>
              </a:rPr>
              <a:t> </a:t>
            </a:r>
          </a:p>
          <a:p>
            <a:pPr eaLnBrk="0" fontAlgn="base" hangingPunct="0">
              <a:lnSpc>
                <a:spcPct val="115000"/>
              </a:lnSpc>
              <a:spcAft>
                <a:spcPts val="1000"/>
              </a:spcAft>
            </a:pPr>
            <a:r>
              <a:rPr lang="en-US" sz="1400" i="1" dirty="0">
                <a:solidFill>
                  <a:srgbClr val="000000"/>
                </a:solidFill>
                <a:latin typeface="Calibri"/>
                <a:ea typeface="Calibri"/>
                <a:cs typeface="Times New Roman"/>
              </a:rPr>
              <a:t>WHEREAS</a:t>
            </a:r>
            <a:r>
              <a:rPr lang="en-US" sz="1400" i="1" dirty="0">
                <a:solidFill>
                  <a:srgbClr val="000000"/>
                </a:solidFill>
                <a:latin typeface="Calibri"/>
                <a:ea typeface="Calibri"/>
                <a:cs typeface="Times New Roman"/>
              </a:rPr>
              <a:t>, Dr. Cheryl B. Schrader officially assumed the leadership of the Missouri University of Science and Technology on April 2, 2012; and,</a:t>
            </a:r>
          </a:p>
          <a:p>
            <a:pPr eaLnBrk="0" fontAlgn="base" hangingPunct="0">
              <a:lnSpc>
                <a:spcPct val="115000"/>
              </a:lnSpc>
              <a:spcAft>
                <a:spcPts val="1000"/>
              </a:spcAft>
            </a:pPr>
            <a:r>
              <a:rPr lang="en-US" sz="1400" i="1" dirty="0">
                <a:solidFill>
                  <a:srgbClr val="000000"/>
                </a:solidFill>
                <a:latin typeface="Calibri"/>
                <a:ea typeface="Calibri"/>
                <a:cs typeface="Times New Roman"/>
              </a:rPr>
              <a:t>WHEREAS, in its role as the legislative and policy-making body of the General Faculty, the Faculty Senate of the Missouri University of Science and Technology works closely with the Chancellor in fulfilling the educational and research missions of the University, and ensuring the general welfare of the campus, the faculty, and its student body;</a:t>
            </a:r>
          </a:p>
          <a:p>
            <a:pPr eaLnBrk="0" fontAlgn="base" hangingPunct="0">
              <a:lnSpc>
                <a:spcPct val="115000"/>
              </a:lnSpc>
              <a:spcAft>
                <a:spcPts val="1000"/>
              </a:spcAft>
            </a:pPr>
            <a:r>
              <a:rPr lang="en-US" sz="1400" i="1" dirty="0">
                <a:solidFill>
                  <a:srgbClr val="000000"/>
                </a:solidFill>
                <a:latin typeface="Calibri"/>
                <a:ea typeface="Calibri"/>
                <a:cs typeface="Times New Roman"/>
              </a:rPr>
              <a:t>THEREFORE, BE IT RESOLVED that the Faculty Senate expresses its full confidence in Chancellor Schrader’s abilities; </a:t>
            </a:r>
          </a:p>
          <a:p>
            <a:pPr eaLnBrk="0" fontAlgn="base" hangingPunct="0">
              <a:lnSpc>
                <a:spcPct val="115000"/>
              </a:lnSpc>
              <a:spcAft>
                <a:spcPts val="1000"/>
              </a:spcAft>
            </a:pPr>
            <a:r>
              <a:rPr lang="en-US" sz="1400" i="1" dirty="0">
                <a:solidFill>
                  <a:srgbClr val="000000"/>
                </a:solidFill>
                <a:latin typeface="Calibri"/>
                <a:ea typeface="Calibri"/>
                <a:cs typeface="Times New Roman"/>
              </a:rPr>
              <a:t>BE IT FURTHER RESOLVED that the Faculty Senate expresses our total willingness to cooperate with Chancellor Schrader in the achievement of our common goals for the betterment of the Missouri University of Science and Technology;</a:t>
            </a:r>
          </a:p>
          <a:p>
            <a:pPr eaLnBrk="0" fontAlgn="base" hangingPunct="0">
              <a:lnSpc>
                <a:spcPct val="115000"/>
              </a:lnSpc>
              <a:spcAft>
                <a:spcPts val="1000"/>
              </a:spcAft>
            </a:pPr>
            <a:r>
              <a:rPr lang="en-US" sz="1400" i="1" dirty="0">
                <a:solidFill>
                  <a:srgbClr val="000000"/>
                </a:solidFill>
                <a:latin typeface="Calibri"/>
                <a:ea typeface="Calibri"/>
                <a:cs typeface="Times New Roman"/>
              </a:rPr>
              <a:t>BE IT EVEN FURTHER RESOLVED that the Faculty Senate warmly welcomes Chancellor Schrader to Missouri University of Science and Technology and looks forward to developing a continuing productive and </a:t>
            </a:r>
            <a:r>
              <a:rPr lang="en-US" sz="1400" i="1" dirty="0">
                <a:solidFill>
                  <a:srgbClr val="000000"/>
                </a:solidFill>
                <a:latin typeface="Calibri"/>
                <a:ea typeface="Calibri"/>
                <a:cs typeface="Times New Roman"/>
              </a:rPr>
              <a:t>amicable </a:t>
            </a:r>
            <a:r>
              <a:rPr lang="en-US" sz="1400" i="1" dirty="0">
                <a:solidFill>
                  <a:srgbClr val="000000"/>
                </a:solidFill>
                <a:latin typeface="Calibri"/>
                <a:ea typeface="Calibri"/>
                <a:cs typeface="Times New Roman"/>
              </a:rPr>
              <a:t>relationship.</a:t>
            </a:r>
          </a:p>
          <a:p>
            <a:pPr eaLnBrk="0" fontAlgn="base" hangingPunct="0">
              <a:spcBef>
                <a:spcPct val="0"/>
              </a:spcBef>
              <a:spcAft>
                <a:spcPct val="0"/>
              </a:spcAft>
              <a:buFont typeface="Arial" pitchFamily="34" charset="0"/>
              <a:buChar char="•"/>
            </a:pPr>
            <a:endParaRPr lang="en-US" sz="2400" dirty="0">
              <a:solidFill>
                <a:srgbClr val="000000"/>
              </a:solidFill>
              <a:ea typeface="ＭＳ Ｐゴシック" pitchFamily="-109" charset="-128"/>
            </a:endParaRPr>
          </a:p>
        </p:txBody>
      </p:sp>
      <p:sp>
        <p:nvSpPr>
          <p:cNvPr id="6" name="Title 1"/>
          <p:cNvSpPr txBox="1">
            <a:spLocks/>
          </p:cNvSpPr>
          <p:nvPr/>
        </p:nvSpPr>
        <p:spPr>
          <a:xfrm>
            <a:off x="4572000" y="304800"/>
            <a:ext cx="4419600" cy="677863"/>
          </a:xfrm>
          <a:prstGeom prst="rect">
            <a:avLst/>
          </a:prstGeom>
        </p:spPr>
        <p:txBody>
          <a:bodyPr/>
          <a:lstStyle/>
          <a:p>
            <a:pPr algn="ctr" eaLnBrk="0" fontAlgn="base" hangingPunct="0">
              <a:lnSpc>
                <a:spcPct val="70000"/>
              </a:lnSpc>
              <a:spcBef>
                <a:spcPct val="0"/>
              </a:spcBef>
              <a:spcAft>
                <a:spcPct val="0"/>
              </a:spcAft>
              <a:defRPr/>
            </a:pPr>
            <a:r>
              <a:rPr lang="en-US" sz="2400" b="1" kern="0" dirty="0">
                <a:solidFill>
                  <a:srgbClr val="008000"/>
                </a:solidFill>
                <a:latin typeface="Times New Roman"/>
                <a:ea typeface="ＭＳ Ｐゴシック" pitchFamily="-109" charset="-128"/>
              </a:rPr>
              <a:t>Faculty Senate Report</a:t>
            </a:r>
          </a:p>
          <a:p>
            <a:pPr algn="ctr" eaLnBrk="0" fontAlgn="base" hangingPunct="0">
              <a:lnSpc>
                <a:spcPct val="70000"/>
              </a:lnSpc>
              <a:spcBef>
                <a:spcPct val="0"/>
              </a:spcBef>
              <a:spcAft>
                <a:spcPct val="0"/>
              </a:spcAft>
              <a:defRPr/>
            </a:pPr>
            <a:r>
              <a:rPr lang="en-US" sz="2400" b="1" kern="0" dirty="0">
                <a:solidFill>
                  <a:srgbClr val="008000"/>
                </a:solidFill>
                <a:latin typeface="Times New Roman"/>
                <a:ea typeface="ＭＳ Ｐゴシック" pitchFamily="-109" charset="-128"/>
              </a:rPr>
              <a:t>April 19, 2012</a:t>
            </a:r>
          </a:p>
        </p:txBody>
      </p:sp>
      <p:sp>
        <p:nvSpPr>
          <p:cNvPr id="2" name="TextBox 1"/>
          <p:cNvSpPr txBox="1"/>
          <p:nvPr/>
        </p:nvSpPr>
        <p:spPr>
          <a:xfrm>
            <a:off x="3733800" y="982662"/>
            <a:ext cx="1219693" cy="307777"/>
          </a:xfrm>
          <a:prstGeom prst="rect">
            <a:avLst/>
          </a:prstGeom>
          <a:noFill/>
        </p:spPr>
        <p:txBody>
          <a:bodyPr wrap="none" rtlCol="0">
            <a:spAutoFit/>
          </a:bodyPr>
          <a:lstStyle/>
          <a:p>
            <a:r>
              <a:rPr lang="en-US" sz="1400" b="1" dirty="0" smtClean="0"/>
              <a:t>FS1112res-3</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187</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default</vt:lpstr>
      <vt:lpstr>PowerPoint Presentation</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Daniels, Mitsy</dc:creator>
  <cp:lastModifiedBy>Daniels, Mitsy</cp:lastModifiedBy>
  <cp:revision>1</cp:revision>
  <dcterms:created xsi:type="dcterms:W3CDTF">2012-05-18T13:37:09Z</dcterms:created>
  <dcterms:modified xsi:type="dcterms:W3CDTF">2012-05-18T13:40:20Z</dcterms:modified>
</cp:coreProperties>
</file>