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7"/>
  </p:notesMasterIdLst>
  <p:handoutMasterIdLst>
    <p:handoutMasterId r:id="rId8"/>
  </p:handoutMasterIdLst>
  <p:sldIdLst>
    <p:sldId id="417" r:id="rId2"/>
    <p:sldId id="418" r:id="rId3"/>
    <p:sldId id="419" r:id="rId4"/>
    <p:sldId id="420" r:id="rId5"/>
    <p:sldId id="421" r:id="rId6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623" autoAdjust="0"/>
    <p:restoredTop sz="94660"/>
  </p:normalViewPr>
  <p:slideViewPr>
    <p:cSldViewPr>
      <p:cViewPr>
        <p:scale>
          <a:sx n="100" d="100"/>
          <a:sy n="100" d="100"/>
        </p:scale>
        <p:origin x="-1374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18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82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495800" y="390525"/>
            <a:ext cx="4419600" cy="677863"/>
          </a:xfrm>
        </p:spPr>
        <p:txBody>
          <a:bodyPr/>
          <a:lstStyle/>
          <a:p>
            <a:r>
              <a:rPr lang="en-US" sz="2400" dirty="0" smtClean="0"/>
              <a:t>RP&amp;A Report</a:t>
            </a:r>
            <a:br>
              <a:rPr lang="en-US" sz="2400" dirty="0" smtClean="0"/>
            </a:br>
            <a:r>
              <a:rPr lang="en-US" sz="2400" dirty="0" smtClean="0"/>
              <a:t>March 8, 2012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 algn="ctr">
              <a:buNone/>
            </a:pPr>
            <a:r>
              <a:rPr lang="en-US" sz="2400" b="1" dirty="0" smtClean="0"/>
              <a:t>Streamlining Committees</a:t>
            </a:r>
          </a:p>
          <a:p>
            <a:pPr marL="400050" lvl="1" indent="0">
              <a:buNone/>
            </a:pPr>
            <a:endParaRPr lang="en-US" b="1" dirty="0" smtClean="0"/>
          </a:p>
          <a:p>
            <a:pPr marL="400050" lvl="1" indent="0">
              <a:buNone/>
            </a:pPr>
            <a:r>
              <a:rPr lang="en-US" sz="2400" dirty="0" smtClean="0"/>
              <a:t>K. M. Isaac, Daniel Tauritz and Jennifer Leopold are on a subcommittee to study streamlining Faculty Senate Committees. </a:t>
            </a:r>
          </a:p>
          <a:p>
            <a:pPr marL="400050" lvl="1" indent="0">
              <a:buNone/>
            </a:pP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/>
              <a:t>There is a problem in populating some of the committees.</a:t>
            </a:r>
          </a:p>
          <a:p>
            <a:pPr marL="400050" lvl="1" indent="0">
              <a:buNone/>
            </a:pPr>
            <a:r>
              <a:rPr lang="en-US" sz="2400" dirty="0" smtClean="0"/>
              <a:t>Reducing the size of committees and combining some of the committees are options being studied.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495800" y="390525"/>
            <a:ext cx="4419600" cy="677863"/>
          </a:xfrm>
        </p:spPr>
        <p:txBody>
          <a:bodyPr/>
          <a:lstStyle/>
          <a:p>
            <a:r>
              <a:rPr lang="en-US" sz="2400" dirty="0" smtClean="0"/>
              <a:t>RP&amp;A Report</a:t>
            </a:r>
            <a:br>
              <a:rPr lang="en-US" sz="2400" dirty="0" smtClean="0"/>
            </a:br>
            <a:r>
              <a:rPr lang="en-US" sz="2400" dirty="0" smtClean="0"/>
              <a:t>January 19, 2012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5260" y="1270000"/>
            <a:ext cx="8534400" cy="5257800"/>
          </a:xfrm>
        </p:spPr>
        <p:txBody>
          <a:bodyPr/>
          <a:lstStyle/>
          <a:p>
            <a:pPr marL="457200" lvl="1" indent="-45720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07720" y="1270000"/>
            <a:ext cx="72694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1" indent="-857250" algn="ctr">
              <a:buNone/>
            </a:pPr>
            <a:r>
              <a:rPr lang="en-US" sz="2800" b="1" dirty="0" smtClean="0"/>
              <a:t>Tech </a:t>
            </a:r>
            <a:r>
              <a:rPr lang="en-US" sz="2800" b="1" dirty="0"/>
              <a:t>Transfer Advisory Committee</a:t>
            </a:r>
          </a:p>
          <a:p>
            <a:pPr marL="857250" lvl="2" indent="-857250"/>
            <a:endParaRPr lang="en-US" sz="2000" dirty="0" smtClean="0"/>
          </a:p>
          <a:p>
            <a:pPr marL="0" lvl="2"/>
            <a:r>
              <a:rPr lang="en-US" sz="2400" dirty="0" smtClean="0"/>
              <a:t>RP&amp;A is discussing ways to implement an effective committee structure for tech transfer and intellectual property related activities.</a:t>
            </a:r>
          </a:p>
          <a:p>
            <a:pPr marL="0" lvl="2"/>
            <a:endParaRPr lang="en-US" sz="2400" dirty="0" smtClean="0"/>
          </a:p>
          <a:p>
            <a:pPr marL="0" lvl="2"/>
            <a:r>
              <a:rPr lang="en-US" sz="2400" dirty="0" smtClean="0"/>
              <a:t>RP&amp;A met with Keith Strassner for input.</a:t>
            </a:r>
          </a:p>
          <a:p>
            <a:pPr marL="857250" lvl="2" indent="-857250"/>
            <a:endParaRPr lang="en-US" sz="2400" dirty="0"/>
          </a:p>
          <a:p>
            <a:pPr marL="857250" lvl="2" indent="-85725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97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620000" cy="5257800"/>
          </a:xfrm>
        </p:spPr>
        <p:txBody>
          <a:bodyPr/>
          <a:lstStyle/>
          <a:p>
            <a:pPr marL="0" lvl="2" indent="0" algn="ctr">
              <a:buClr>
                <a:schemeClr val="accent1"/>
              </a:buClr>
              <a:buSzPct val="75000"/>
            </a:pPr>
            <a:r>
              <a:rPr lang="en-US" b="1" dirty="0" smtClean="0"/>
              <a:t>Background</a:t>
            </a:r>
          </a:p>
          <a:p>
            <a:pPr marL="0" lvl="2" indent="0">
              <a:buClr>
                <a:schemeClr val="accent1"/>
              </a:buClr>
              <a:buSzPct val="75000"/>
            </a:pPr>
            <a:r>
              <a:rPr lang="en-US" sz="2400" dirty="0" smtClean="0"/>
              <a:t>Motion passed by Faculty Senate, 19 June 2008.</a:t>
            </a:r>
          </a:p>
          <a:p>
            <a:pPr marL="0" lvl="2" indent="0">
              <a:buClr>
                <a:schemeClr val="accent1"/>
              </a:buClr>
              <a:buSzPct val="75000"/>
            </a:pPr>
            <a:endParaRPr lang="en-US" sz="2400" dirty="0" smtClean="0"/>
          </a:p>
          <a:p>
            <a:pPr marL="0" indent="233363">
              <a:buNone/>
            </a:pPr>
            <a:r>
              <a:rPr lang="en-US" sz="2000" i="1" dirty="0" smtClean="0"/>
              <a:t>It </a:t>
            </a:r>
            <a:r>
              <a:rPr lang="en-US" sz="2000" i="1" dirty="0"/>
              <a:t>is recommended that an "Intellectual Property Committee" be </a:t>
            </a:r>
            <a:r>
              <a:rPr lang="en-US" sz="2000" i="1" dirty="0" smtClean="0"/>
              <a:t>formed and </a:t>
            </a:r>
            <a:r>
              <a:rPr lang="en-US" sz="2000" i="1" dirty="0"/>
              <a:t>made one of the Faculty Senate standing committees. The </a:t>
            </a:r>
            <a:r>
              <a:rPr lang="en-US" sz="2000" i="1" dirty="0" smtClean="0"/>
              <a:t>following description </a:t>
            </a:r>
            <a:r>
              <a:rPr lang="en-US" sz="2000" i="1" dirty="0"/>
              <a:t>for the committee is recommended and that it be </a:t>
            </a:r>
            <a:r>
              <a:rPr lang="en-US" sz="2000" i="1" dirty="0" smtClean="0"/>
              <a:t>incorporated into </a:t>
            </a:r>
            <a:r>
              <a:rPr lang="en-US" sz="2000" i="1" dirty="0"/>
              <a:t>the Faculty Senate Bylaws.</a:t>
            </a:r>
          </a:p>
          <a:p>
            <a:pPr marL="0" indent="0">
              <a:buNone/>
            </a:pPr>
            <a:r>
              <a:rPr lang="en-US" sz="2000" i="1" dirty="0"/>
              <a:t>Intellectual Property Committee</a:t>
            </a:r>
          </a:p>
          <a:p>
            <a:pPr marL="0" indent="0">
              <a:buNone/>
            </a:pPr>
            <a:r>
              <a:rPr lang="en-US" sz="2000" i="1" dirty="0"/>
              <a:t>(1) This committee is concerned with the formulation and </a:t>
            </a:r>
            <a:r>
              <a:rPr lang="en-US" sz="2000" i="1" dirty="0" smtClean="0"/>
              <a:t>implementation of </a:t>
            </a:r>
            <a:r>
              <a:rPr lang="en-US" sz="2000" i="1" dirty="0"/>
              <a:t>intellectual property policies and procedures. It reviews and </a:t>
            </a:r>
            <a:r>
              <a:rPr lang="en-US" sz="2000" i="1" dirty="0" smtClean="0"/>
              <a:t>makes recommendations </a:t>
            </a:r>
            <a:r>
              <a:rPr lang="en-US" sz="2000" i="1" dirty="0"/>
              <a:t>to the Faculty Senate, Chancellor, and Provost </a:t>
            </a:r>
            <a:r>
              <a:rPr lang="en-US" sz="2000" i="1" dirty="0" smtClean="0"/>
              <a:t>on patents </a:t>
            </a:r>
            <a:r>
              <a:rPr lang="en-US" sz="2000" i="1" dirty="0"/>
              <a:t>and copyrights matters</a:t>
            </a:r>
            <a:r>
              <a:rPr lang="en-US" sz="2000" i="1" dirty="0" smtClean="0"/>
              <a:t>.</a:t>
            </a:r>
            <a:endParaRPr lang="en-US" sz="2000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95800" y="390525"/>
            <a:ext cx="4419600" cy="677863"/>
          </a:xfrm>
        </p:spPr>
        <p:txBody>
          <a:bodyPr/>
          <a:lstStyle/>
          <a:p>
            <a:r>
              <a:rPr lang="en-US" sz="2400" dirty="0" smtClean="0"/>
              <a:t>RP&amp;A Report</a:t>
            </a:r>
            <a:br>
              <a:rPr lang="en-US" sz="2400" dirty="0" smtClean="0"/>
            </a:br>
            <a:r>
              <a:rPr lang="en-US" sz="2400" dirty="0" smtClean="0"/>
              <a:t>March 8, 2012</a:t>
            </a:r>
          </a:p>
        </p:txBody>
      </p:sp>
    </p:spTree>
    <p:extLst>
      <p:ext uri="{BB962C8B-B14F-4D97-AF65-F5344CB8AC3E}">
        <p14:creationId xmlns:p14="http://schemas.microsoft.com/office/powerpoint/2010/main" val="64801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848600" cy="5257800"/>
          </a:xfrm>
        </p:spPr>
        <p:txBody>
          <a:bodyPr/>
          <a:lstStyle/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i="1" dirty="0" smtClean="0"/>
              <a:t>(2) The </a:t>
            </a:r>
            <a:r>
              <a:rPr lang="en-US" sz="2000" i="1" dirty="0"/>
              <a:t>committee consists of seven (7) members of which six (6) </a:t>
            </a:r>
            <a:r>
              <a:rPr lang="en-US" sz="2000" i="1" dirty="0" smtClean="0"/>
              <a:t>are faculty </a:t>
            </a:r>
            <a:r>
              <a:rPr lang="en-US" sz="2000" i="1" dirty="0"/>
              <a:t>elected by the Faculty Senate and one (1) is an </a:t>
            </a:r>
            <a:r>
              <a:rPr lang="en-US" sz="2000" i="1" dirty="0" smtClean="0"/>
              <a:t>administrative member </a:t>
            </a:r>
            <a:r>
              <a:rPr lang="en-US" sz="2000" i="1" dirty="0"/>
              <a:t>appointed annually by the Provost. </a:t>
            </a:r>
            <a:endParaRPr lang="en-US" sz="2000" i="1" dirty="0" smtClean="0"/>
          </a:p>
          <a:p>
            <a:pPr marL="0" indent="233363">
              <a:buNone/>
            </a:pPr>
            <a:r>
              <a:rPr lang="en-US" sz="2000" i="1" dirty="0" smtClean="0"/>
              <a:t>The </a:t>
            </a:r>
            <a:r>
              <a:rPr lang="en-US" sz="2000" i="1" dirty="0"/>
              <a:t>faculty members shall serve for two years with three members elected each year. The </a:t>
            </a:r>
            <a:r>
              <a:rPr lang="en-US" sz="2000" i="1" dirty="0" smtClean="0"/>
              <a:t>committee shall </a:t>
            </a:r>
            <a:r>
              <a:rPr lang="en-US" sz="2000" i="1" dirty="0"/>
              <a:t>be chaired by a faculty member.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95800" y="390525"/>
            <a:ext cx="4419600" cy="677863"/>
          </a:xfrm>
        </p:spPr>
        <p:txBody>
          <a:bodyPr/>
          <a:lstStyle/>
          <a:p>
            <a:r>
              <a:rPr lang="en-US" sz="2400" dirty="0" smtClean="0"/>
              <a:t>RP&amp;A Report</a:t>
            </a:r>
            <a:br>
              <a:rPr lang="en-US" sz="2400" dirty="0" smtClean="0"/>
            </a:br>
            <a:r>
              <a:rPr lang="en-US" sz="2400" dirty="0" smtClean="0"/>
              <a:t>March 8, 2012</a:t>
            </a:r>
          </a:p>
        </p:txBody>
      </p:sp>
    </p:spTree>
    <p:extLst>
      <p:ext uri="{BB962C8B-B14F-4D97-AF65-F5344CB8AC3E}">
        <p14:creationId xmlns:p14="http://schemas.microsoft.com/office/powerpoint/2010/main" val="19576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848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/>
              <a:t>Recent Work at Sister Campuses</a:t>
            </a:r>
          </a:p>
          <a:p>
            <a:pPr marL="0" indent="0">
              <a:buNone/>
            </a:pPr>
            <a:r>
              <a:rPr lang="en-US" sz="2400" dirty="0" smtClean="0"/>
              <a:t>The committee will enable direct faculty input in matters related to IP.</a:t>
            </a:r>
          </a:p>
          <a:p>
            <a:pPr marL="0" indent="0">
              <a:buNone/>
            </a:pPr>
            <a:r>
              <a:rPr lang="en-US" sz="2400" dirty="0" smtClean="0"/>
              <a:t>Faculty members will serve three year terms.</a:t>
            </a:r>
          </a:p>
          <a:p>
            <a:pPr marL="0" indent="0">
              <a:buNone/>
            </a:pPr>
            <a:r>
              <a:rPr lang="en-US" sz="2400" dirty="0" smtClean="0"/>
              <a:t>Committee will be advisory to the tech transfer office.</a:t>
            </a:r>
          </a:p>
          <a:p>
            <a:pPr marL="0" indent="0">
              <a:buNone/>
            </a:pPr>
            <a:r>
              <a:rPr lang="en-US" sz="2400" dirty="0" smtClean="0"/>
              <a:t>Committee will seek ways to fast-track disclosure and patenting process.</a:t>
            </a:r>
          </a:p>
          <a:p>
            <a:pPr marL="0" indent="0">
              <a:buNone/>
            </a:pPr>
            <a:r>
              <a:rPr lang="en-US" sz="2400" dirty="0" smtClean="0"/>
              <a:t>Committee will give a report at least once a year to the Faculty Senate.</a:t>
            </a:r>
          </a:p>
          <a:p>
            <a:pPr marL="0" indent="0">
              <a:buNone/>
            </a:pPr>
            <a:r>
              <a:rPr lang="en-US" sz="2400" dirty="0" smtClean="0"/>
              <a:t>Committee will assist in educational and outreach events organized to stimulate tech transfer activities.</a:t>
            </a:r>
          </a:p>
          <a:p>
            <a:pPr marL="0" indent="0">
              <a:buNone/>
            </a:pPr>
            <a:r>
              <a:rPr lang="en-US" sz="2400" dirty="0" smtClean="0"/>
              <a:t>Committee will serve as a communication channel between the tech transfer office and faculty.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95800" y="390525"/>
            <a:ext cx="4419600" cy="677863"/>
          </a:xfrm>
        </p:spPr>
        <p:txBody>
          <a:bodyPr/>
          <a:lstStyle/>
          <a:p>
            <a:r>
              <a:rPr lang="en-US" sz="2400" dirty="0" smtClean="0"/>
              <a:t>RP&amp;A Report</a:t>
            </a:r>
            <a:br>
              <a:rPr lang="en-US" sz="2400" dirty="0" smtClean="0"/>
            </a:br>
            <a:r>
              <a:rPr lang="en-US" sz="2400" dirty="0" smtClean="0"/>
              <a:t>March 8, 2012</a:t>
            </a:r>
          </a:p>
        </p:txBody>
      </p:sp>
    </p:spTree>
    <p:extLst>
      <p:ext uri="{BB962C8B-B14F-4D97-AF65-F5344CB8AC3E}">
        <p14:creationId xmlns:p14="http://schemas.microsoft.com/office/powerpoint/2010/main" val="4447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ppt140.tmp</Template>
  <TotalTime>505</TotalTime>
  <Words>344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RP&amp;A Report March 8, 2012</vt:lpstr>
      <vt:lpstr>RP&amp;A Report January 19, 2012</vt:lpstr>
      <vt:lpstr>RP&amp;A Report March 8, 2012</vt:lpstr>
      <vt:lpstr>RP&amp;A Report March 8, 2012</vt:lpstr>
      <vt:lpstr>RP&amp;A Report March 8, 2012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October 14, 2010</dc:title>
  <dc:creator>mdaniels</dc:creator>
  <cp:lastModifiedBy>Daniels, Mitsy</cp:lastModifiedBy>
  <cp:revision>47</cp:revision>
  <dcterms:created xsi:type="dcterms:W3CDTF">2010-10-12T20:06:18Z</dcterms:created>
  <dcterms:modified xsi:type="dcterms:W3CDTF">2012-03-08T14:49:42Z</dcterms:modified>
</cp:coreProperties>
</file>