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32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32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32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32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32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32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32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32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4" autoAdjust="0"/>
    <p:restoredTop sz="94676" autoAdjust="0"/>
  </p:normalViewPr>
  <p:slideViewPr>
    <p:cSldViewPr>
      <p:cViewPr varScale="1">
        <p:scale>
          <a:sx n="88" d="100"/>
          <a:sy n="88" d="100"/>
        </p:scale>
        <p:origin x="-165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C:\Documents and Settings\Andrew Ronchetto\Desktop\Student Council1.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2F61A292-D29E-46F7-A650-1092BDEF6485}" type="datetime1">
              <a:rPr lang="en-US"/>
              <a:pPr>
                <a:defRPr/>
              </a:pPr>
              <a:t>1/22/2014</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C96678A7-D038-475B-8152-5C18D2E90392}"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6A319626-042F-431A-BF59-4967B51565A1}" type="datetime1">
              <a:rPr lang="en-US"/>
              <a:pPr>
                <a:defRPr/>
              </a:pPr>
              <a:t>1/22/2014</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4A0E1EB6-59DC-4FC2-BB8A-DAA5216CB5A7}"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6800"/>
            <a:ext cx="2057400" cy="5059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66800"/>
            <a:ext cx="6019800" cy="5059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76E42A57-F575-4E1B-B93D-B677BF8DA227}" type="datetime1">
              <a:rPr lang="en-US"/>
              <a:pPr>
                <a:defRPr/>
              </a:pPr>
              <a:t>1/22/2014</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A15F8EE0-DFC2-4B21-9EAE-31F5C30196A1}" type="slidenum">
              <a:rPr lang="en-US"/>
              <a:pPr>
                <a:defRPr/>
              </a:pPr>
              <a:t>‹#›</a:t>
            </a:fld>
            <a:endParaRPr lang="en-US" dirty="0"/>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F07B6B54-FB03-471F-BDEB-3CEAD0EF7CDC}" type="datetime1">
              <a:rPr lang="en-US"/>
              <a:pPr>
                <a:defRPr/>
              </a:pPr>
              <a:t>1/22/2014</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66D011A1-DADD-471A-A367-FDE7AE1AFA48}"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fld id="{5FF9129C-4A13-4371-ABDF-1A2EDC66ED3A}" type="datetime1">
              <a:rPr lang="en-US"/>
              <a:pPr>
                <a:defRPr/>
              </a:pPr>
              <a:t>1/22/2014</a:t>
            </a:fld>
            <a:endParaRPr lang="en-US" dirty="0"/>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2816C4B6-3BDA-4336-BD0E-DDA29C5A2EAD}"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descr="C:\Documents and Settings\Andrew Ronchetto\Desktop\Student Council1.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B210B8A1-586C-4CB9-8830-70BCF8202377}" type="datetime1">
              <a:rPr lang="en-US"/>
              <a:pPr>
                <a:defRPr/>
              </a:pPr>
              <a:t>1/22/2014</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68C1F6AC-DF1F-4A34-8D6D-4558275207D9}"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77CA955A-F1DD-4AB2-97DF-C26DAE00C1F0}" type="datetime1">
              <a:rPr lang="en-US"/>
              <a:pPr>
                <a:defRPr/>
              </a:pPr>
              <a:t>1/22/2014</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F5819221-E48A-4383-8755-5B1D08509E61}"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fontAlgn="auto">
              <a:spcBef>
                <a:spcPts val="0"/>
              </a:spcBef>
              <a:spcAft>
                <a:spcPts val="0"/>
              </a:spcAft>
              <a:defRPr/>
            </a:lvl1pPr>
          </a:lstStyle>
          <a:p>
            <a:pPr>
              <a:defRPr/>
            </a:pPr>
            <a:fld id="{374C152B-916D-4792-B400-56536046A1BB}" type="datetime1">
              <a:rPr lang="en-US"/>
              <a:pPr>
                <a:defRPr/>
              </a:pPr>
              <a:t>1/22/2014</a:t>
            </a:fld>
            <a:endParaRPr lang="en-US" dirty="0"/>
          </a:p>
        </p:txBody>
      </p:sp>
      <p:sp>
        <p:nvSpPr>
          <p:cNvPr id="8"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59890CE6-12FF-47E6-BC73-BC74E3E60DB2}"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fontAlgn="auto">
              <a:spcBef>
                <a:spcPts val="0"/>
              </a:spcBef>
              <a:spcAft>
                <a:spcPts val="0"/>
              </a:spcAft>
              <a:defRPr/>
            </a:lvl1pPr>
          </a:lstStyle>
          <a:p>
            <a:pPr>
              <a:defRPr/>
            </a:pPr>
            <a:fld id="{569A7976-E9BF-4E58-B876-C7776F4CE085}" type="datetime1">
              <a:rPr lang="en-US"/>
              <a:pPr>
                <a:defRPr/>
              </a:pPr>
              <a:t>1/22/2014</a:t>
            </a:fld>
            <a:endParaRPr lang="en-US" dirty="0"/>
          </a:p>
        </p:txBody>
      </p:sp>
      <p:sp>
        <p:nvSpPr>
          <p:cNvPr id="4"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BF493BC5-0220-4D31-A927-38F24E60C050}"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vl1pPr>
          </a:lstStyle>
          <a:p>
            <a:pPr>
              <a:defRPr/>
            </a:pPr>
            <a:fld id="{7845A6CC-5B60-48D4-8079-53BE00F7FF35}" type="datetime1">
              <a:rPr lang="en-US"/>
              <a:pPr>
                <a:defRPr/>
              </a:pPr>
              <a:t>1/22/2014</a:t>
            </a:fld>
            <a:endParaRPr lang="en-US" dirty="0"/>
          </a:p>
        </p:txBody>
      </p:sp>
      <p:sp>
        <p:nvSpPr>
          <p:cNvPr id="3"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A3EF5D80-DB5D-41B1-8C9A-F702ED5882BB}"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5111750" cy="505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09800"/>
            <a:ext cx="3008313" cy="3916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BBCF7BCF-8990-4553-B39A-49D37019E765}" type="datetime1">
              <a:rPr lang="en-US"/>
              <a:pPr>
                <a:defRPr/>
              </a:pPr>
              <a:t>1/22/2014</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7A621AAD-89E2-4BB7-A032-3B9A2CBBDC10}"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vl1pPr>
          </a:lstStyle>
          <a:p>
            <a:pPr>
              <a:defRPr/>
            </a:pPr>
            <a:fld id="{C3987002-5440-4807-8167-7E4588F7D204}" type="datetime1">
              <a:rPr lang="en-US"/>
              <a:pPr>
                <a:defRPr/>
              </a:pPr>
              <a:t>1/22/2014</a:t>
            </a:fld>
            <a:endParaRPr lang="en-US" dirty="0"/>
          </a:p>
        </p:txBody>
      </p:sp>
      <p:sp>
        <p:nvSpPr>
          <p:cNvPr id="6"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5C5DA69A-3F7E-44C2-9CD6-21E50A0C388F}"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3" descr="C:\Documents and Settings\Andrew Ronchetto\Desktop\Student Council.png"/>
          <p:cNvPicPr>
            <a:picLocks noChangeAspect="1" noChangeArrowheads="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Georgia" pitchFamily="18" charset="0"/>
                <a:ea typeface="ＭＳ Ｐゴシック" pitchFamily="-107" charset="-128"/>
                <a:cs typeface="+mn-cs"/>
              </a:defRPr>
            </a:lvl1pPr>
          </a:lstStyle>
          <a:p>
            <a:pPr>
              <a:defRPr/>
            </a:pPr>
            <a:fld id="{6A4FA2F6-A02B-42E7-9BDF-272621044AF7}" type="datetime1">
              <a:rPr lang="en-US"/>
              <a:pPr>
                <a:defRPr/>
              </a:pPr>
              <a:t>1/22/2014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dirty="0">
                <a:solidFill>
                  <a:srgbClr val="898989"/>
                </a:solidFill>
                <a:latin typeface="Georgia" pitchFamily="18" charset="0"/>
                <a:ea typeface="ＭＳ Ｐゴシック" pitchFamily="-107" charset="-128"/>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Georgia" pitchFamily="18" charset="0"/>
                <a:ea typeface="ＭＳ Ｐゴシック" pitchFamily="-107" charset="-128"/>
                <a:cs typeface="+mn-cs"/>
              </a:defRPr>
            </a:lvl1pPr>
          </a:lstStyle>
          <a:p>
            <a:pPr>
              <a:defRPr/>
            </a:pPr>
            <a:fld id="{41BFAB1D-7979-4919-AD77-463B5E42AD3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bg1"/>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4400">
          <a:solidFill>
            <a:schemeClr val="bg1"/>
          </a:solidFill>
          <a:latin typeface="Georgia" pitchFamily="18" charset="0"/>
          <a:ea typeface="ＭＳ Ｐゴシック" pitchFamily="-107" charset="-128"/>
          <a:cs typeface="ＭＳ Ｐゴシック" pitchFamily="-107" charset="-128"/>
        </a:defRPr>
      </a:lvl2pPr>
      <a:lvl3pPr algn="ctr" rtl="0" eaLnBrk="0" fontAlgn="base" hangingPunct="0">
        <a:spcBef>
          <a:spcPct val="0"/>
        </a:spcBef>
        <a:spcAft>
          <a:spcPct val="0"/>
        </a:spcAft>
        <a:defRPr sz="4400">
          <a:solidFill>
            <a:schemeClr val="bg1"/>
          </a:solidFill>
          <a:latin typeface="Georgia" pitchFamily="18" charset="0"/>
          <a:ea typeface="ＭＳ Ｐゴシック" pitchFamily="-107" charset="-128"/>
          <a:cs typeface="ＭＳ Ｐゴシック" pitchFamily="-107" charset="-128"/>
        </a:defRPr>
      </a:lvl3pPr>
      <a:lvl4pPr algn="ctr" rtl="0" eaLnBrk="0" fontAlgn="base" hangingPunct="0">
        <a:spcBef>
          <a:spcPct val="0"/>
        </a:spcBef>
        <a:spcAft>
          <a:spcPct val="0"/>
        </a:spcAft>
        <a:defRPr sz="4400">
          <a:solidFill>
            <a:schemeClr val="bg1"/>
          </a:solidFill>
          <a:latin typeface="Georgia" pitchFamily="18" charset="0"/>
          <a:ea typeface="ＭＳ Ｐゴシック" pitchFamily="-107" charset="-128"/>
          <a:cs typeface="ＭＳ Ｐゴシック" pitchFamily="-107" charset="-128"/>
        </a:defRPr>
      </a:lvl4pPr>
      <a:lvl5pPr algn="ctr" rtl="0" eaLnBrk="0" fontAlgn="base" hangingPunct="0">
        <a:spcBef>
          <a:spcPct val="0"/>
        </a:spcBef>
        <a:spcAft>
          <a:spcPct val="0"/>
        </a:spcAft>
        <a:defRPr sz="4400">
          <a:solidFill>
            <a:schemeClr val="bg1"/>
          </a:solidFill>
          <a:latin typeface="Georgia" pitchFamily="18" charset="0"/>
          <a:ea typeface="ＭＳ Ｐゴシック" pitchFamily="-107" charset="-128"/>
          <a:cs typeface="ＭＳ Ｐゴシック" pitchFamily="-107" charset="-128"/>
        </a:defRPr>
      </a:lvl5pPr>
      <a:lvl6pPr marL="457200" algn="ctr" rtl="0" eaLnBrk="1" fontAlgn="base" hangingPunct="1">
        <a:spcBef>
          <a:spcPct val="0"/>
        </a:spcBef>
        <a:spcAft>
          <a:spcPct val="0"/>
        </a:spcAft>
        <a:defRPr sz="4400">
          <a:solidFill>
            <a:schemeClr val="bg1"/>
          </a:solidFill>
          <a:latin typeface="Georgia" pitchFamily="18" charset="0"/>
        </a:defRPr>
      </a:lvl6pPr>
      <a:lvl7pPr marL="914400" algn="ctr" rtl="0" eaLnBrk="1" fontAlgn="base" hangingPunct="1">
        <a:spcBef>
          <a:spcPct val="0"/>
        </a:spcBef>
        <a:spcAft>
          <a:spcPct val="0"/>
        </a:spcAft>
        <a:defRPr sz="4400">
          <a:solidFill>
            <a:schemeClr val="bg1"/>
          </a:solidFill>
          <a:latin typeface="Georgia" pitchFamily="18" charset="0"/>
        </a:defRPr>
      </a:lvl7pPr>
      <a:lvl8pPr marL="1371600" algn="ctr" rtl="0" eaLnBrk="1" fontAlgn="base" hangingPunct="1">
        <a:spcBef>
          <a:spcPct val="0"/>
        </a:spcBef>
        <a:spcAft>
          <a:spcPct val="0"/>
        </a:spcAft>
        <a:defRPr sz="4400">
          <a:solidFill>
            <a:schemeClr val="bg1"/>
          </a:solidFill>
          <a:latin typeface="Georgia" pitchFamily="18" charset="0"/>
        </a:defRPr>
      </a:lvl8pPr>
      <a:lvl9pPr marL="1828800" algn="ctr" rtl="0" eaLnBrk="1" fontAlgn="base" hangingPunct="1">
        <a:spcBef>
          <a:spcPct val="0"/>
        </a:spcBef>
        <a:spcAft>
          <a:spcPct val="0"/>
        </a:spcAft>
        <a:defRPr sz="4400">
          <a:solidFill>
            <a:schemeClr val="bg1"/>
          </a:solidFill>
          <a:latin typeface="Georgia" pitchFamily="18" charset="0"/>
        </a:defRPr>
      </a:lvl9pPr>
    </p:titleStyle>
    <p:bodyStyle>
      <a:lvl1pPr marL="342900" indent="-342900" algn="l" rtl="0" eaLnBrk="0" fontAlgn="base" hangingPunct="0">
        <a:spcBef>
          <a:spcPct val="20000"/>
        </a:spcBef>
        <a:spcAft>
          <a:spcPct val="0"/>
        </a:spcAft>
        <a:buFont typeface="Arial" pitchFamily="-72" charset="0"/>
        <a:buChar char="•"/>
        <a:defRPr sz="3200" kern="1200">
          <a:solidFill>
            <a:srgbClr val="002060"/>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Font typeface="Arial" pitchFamily="-72" charset="0"/>
        <a:buChar char="–"/>
        <a:defRPr sz="2800" kern="1200">
          <a:solidFill>
            <a:srgbClr val="002060"/>
          </a:solidFill>
          <a:latin typeface="+mn-lt"/>
          <a:ea typeface="ＭＳ Ｐゴシック" pitchFamily="-107" charset="-128"/>
          <a:cs typeface="+mn-cs"/>
        </a:defRPr>
      </a:lvl2pPr>
      <a:lvl3pPr marL="1143000" indent="-228600" algn="l" rtl="0" eaLnBrk="0" fontAlgn="base" hangingPunct="0">
        <a:spcBef>
          <a:spcPct val="20000"/>
        </a:spcBef>
        <a:spcAft>
          <a:spcPct val="0"/>
        </a:spcAft>
        <a:buFont typeface="Arial" pitchFamily="-72" charset="0"/>
        <a:buChar char="•"/>
        <a:defRPr sz="2400" kern="1200">
          <a:solidFill>
            <a:srgbClr val="002060"/>
          </a:solidFill>
          <a:latin typeface="+mn-lt"/>
          <a:ea typeface="ＭＳ Ｐゴシック" pitchFamily="-107" charset="-128"/>
          <a:cs typeface="+mn-cs"/>
        </a:defRPr>
      </a:lvl3pPr>
      <a:lvl4pPr marL="1600200" indent="-228600" algn="l" rtl="0" eaLnBrk="0" fontAlgn="base" hangingPunct="0">
        <a:spcBef>
          <a:spcPct val="20000"/>
        </a:spcBef>
        <a:spcAft>
          <a:spcPct val="0"/>
        </a:spcAft>
        <a:buFont typeface="Arial" pitchFamily="-72" charset="0"/>
        <a:buChar char="–"/>
        <a:defRPr sz="2000" kern="1200">
          <a:solidFill>
            <a:srgbClr val="002060"/>
          </a:solidFill>
          <a:latin typeface="+mn-lt"/>
          <a:ea typeface="ＭＳ Ｐゴシック" pitchFamily="-107" charset="-128"/>
          <a:cs typeface="+mn-cs"/>
        </a:defRPr>
      </a:lvl4pPr>
      <a:lvl5pPr marL="2057400" indent="-228600" algn="l" rtl="0" eaLnBrk="0" fontAlgn="base" hangingPunct="0">
        <a:spcBef>
          <a:spcPct val="20000"/>
        </a:spcBef>
        <a:spcAft>
          <a:spcPct val="0"/>
        </a:spcAft>
        <a:buFont typeface="Arial" pitchFamily="-72" charset="0"/>
        <a:buChar char="»"/>
        <a:defRPr sz="2000" kern="1200">
          <a:solidFill>
            <a:srgbClr val="002060"/>
          </a:solidFill>
          <a:latin typeface="+mn-lt"/>
          <a:ea typeface="ＭＳ Ｐゴシック" pitchFamily="-107"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ive.mst.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525963"/>
          </a:xfrm>
        </p:spPr>
        <p:txBody>
          <a:bodyPr/>
          <a:lstStyle/>
          <a:p>
            <a:pPr marL="0" indent="0">
              <a:buNone/>
            </a:pPr>
            <a:r>
              <a:rPr lang="en-US" dirty="0" smtClean="0"/>
              <a:t>Winter Retreat</a:t>
            </a:r>
          </a:p>
          <a:p>
            <a:r>
              <a:rPr lang="en-US" dirty="0" smtClean="0"/>
              <a:t>Sunday</a:t>
            </a:r>
            <a:r>
              <a:rPr lang="en-US" dirty="0"/>
              <a:t>, January 26</a:t>
            </a:r>
            <a:r>
              <a:rPr lang="en-US" baseline="30000" dirty="0"/>
              <a:t>th</a:t>
            </a:r>
            <a:endParaRPr lang="en-US" dirty="0"/>
          </a:p>
          <a:p>
            <a:r>
              <a:rPr lang="en-US" dirty="0"/>
              <a:t>Highlighting what we accomplished last semester</a:t>
            </a:r>
          </a:p>
          <a:p>
            <a:r>
              <a:rPr lang="en-US" dirty="0"/>
              <a:t>Brainstorming what we need to improve on for the future executive members</a:t>
            </a:r>
          </a:p>
          <a:p>
            <a:r>
              <a:rPr lang="en-US" dirty="0" err="1" smtClean="0"/>
              <a:t>StrengthsQuest</a:t>
            </a:r>
            <a:endParaRPr lang="en-US" dirty="0" smtClean="0"/>
          </a:p>
          <a:p>
            <a:r>
              <a:rPr lang="en-US" dirty="0" smtClean="0"/>
              <a:t>Student Survey</a:t>
            </a:r>
            <a:endParaRPr lang="en-US" dirty="0"/>
          </a:p>
          <a:p>
            <a:endParaRPr lang="en-US" dirty="0"/>
          </a:p>
        </p:txBody>
      </p:sp>
      <p:sp>
        <p:nvSpPr>
          <p:cNvPr id="4" name="Title 3"/>
          <p:cNvSpPr txBox="1">
            <a:spLocks noGrp="1"/>
          </p:cNvSpPr>
          <p:nvPr>
            <p:ph type="title"/>
          </p:nvPr>
        </p:nvSpPr>
        <p:spPr bwMode="auto">
          <a:prstGeom prst="rect">
            <a:avLst/>
          </a:prstGeom>
          <a:noFill/>
          <a:ln w="9525">
            <a:noFill/>
            <a:miter lim="800000"/>
            <a:headEnd/>
            <a:tailEnd/>
          </a:ln>
        </p:spPr>
        <p:txBody>
          <a:bodyPr anchor="ctr">
            <a:prstTxWarp prst="textNoShape">
              <a:avLst/>
            </a:prstTxWarp>
          </a:bodyPr>
          <a:lstStyle/>
          <a:p>
            <a:r>
              <a:rPr lang="en-US" sz="4400" dirty="0">
                <a:solidFill>
                  <a:srgbClr val="FFFFFF"/>
                </a:solidFill>
                <a:latin typeface="Georgia" pitchFamily="-72" charset="0"/>
              </a:rPr>
              <a:t>Student Council</a:t>
            </a:r>
            <a:endParaRPr lang="en-US" sz="1800" dirty="0">
              <a:solidFill>
                <a:srgbClr val="FFFFFF"/>
              </a:solidFill>
              <a:latin typeface="Georgia" pitchFamily="-72" charset="0"/>
            </a:endParaRPr>
          </a:p>
        </p:txBody>
      </p:sp>
    </p:spTree>
    <p:extLst>
      <p:ext uri="{BB962C8B-B14F-4D97-AF65-F5344CB8AC3E}">
        <p14:creationId xmlns:p14="http://schemas.microsoft.com/office/powerpoint/2010/main" val="2752775873"/>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2736"/>
            <a:ext cx="9144000" cy="5805264"/>
          </a:xfrm>
        </p:spPr>
        <p:txBody>
          <a:bodyPr/>
          <a:lstStyle/>
          <a:p>
            <a:pPr marL="0" lvl="0" indent="0" eaLnBrk="1" fontAlgn="auto" hangingPunct="1">
              <a:spcAft>
                <a:spcPts val="0"/>
              </a:spcAft>
              <a:buNone/>
            </a:pPr>
            <a:r>
              <a:rPr lang="en-US" sz="1200" dirty="0">
                <a:solidFill>
                  <a:prstClr val="black"/>
                </a:solidFill>
                <a:latin typeface="Calibri"/>
              </a:rPr>
              <a:t>Turf Campaign</a:t>
            </a:r>
          </a:p>
          <a:p>
            <a:pPr marL="0" lvl="0" indent="0" eaLnBrk="1" fontAlgn="auto" hangingPunct="1">
              <a:spcAft>
                <a:spcPts val="0"/>
              </a:spcAft>
              <a:buNone/>
            </a:pPr>
            <a:r>
              <a:rPr lang="en-US" sz="1200" b="1" dirty="0">
                <a:solidFill>
                  <a:prstClr val="black"/>
                </a:solidFill>
                <a:latin typeface="Calibri"/>
              </a:rPr>
              <a:t>Template #5: General Student</a:t>
            </a:r>
            <a:endParaRPr lang="en-US" sz="1200" dirty="0">
              <a:solidFill>
                <a:prstClr val="black"/>
              </a:solidFill>
              <a:latin typeface="Calibri"/>
            </a:endParaRPr>
          </a:p>
          <a:p>
            <a:pPr marL="0" lvl="0" indent="0" eaLnBrk="1" fontAlgn="auto" hangingPunct="1">
              <a:spcAft>
                <a:spcPts val="0"/>
              </a:spcAft>
              <a:buNone/>
            </a:pPr>
            <a:r>
              <a:rPr lang="en-US" sz="1200" dirty="0">
                <a:solidFill>
                  <a:prstClr val="black"/>
                </a:solidFill>
                <a:latin typeface="Calibri"/>
              </a:rPr>
              <a:t>DRAFT 1.03.2014</a:t>
            </a:r>
          </a:p>
          <a:p>
            <a:pPr marL="0" lvl="0" indent="0" eaLnBrk="1" fontAlgn="auto" hangingPunct="1">
              <a:spcAft>
                <a:spcPts val="0"/>
              </a:spcAft>
              <a:buNone/>
            </a:pPr>
            <a:r>
              <a:rPr lang="en-US" sz="1200" dirty="0">
                <a:solidFill>
                  <a:prstClr val="black"/>
                </a:solidFill>
                <a:latin typeface="Calibri"/>
              </a:rPr>
              <a:t> </a:t>
            </a:r>
          </a:p>
          <a:p>
            <a:pPr marL="0" lvl="0" indent="0" eaLnBrk="1" fontAlgn="auto" hangingPunct="1">
              <a:spcAft>
                <a:spcPts val="0"/>
              </a:spcAft>
              <a:buNone/>
            </a:pPr>
            <a:r>
              <a:rPr lang="en-US" sz="1200" dirty="0">
                <a:solidFill>
                  <a:prstClr val="black"/>
                </a:solidFill>
                <a:latin typeface="Calibri"/>
              </a:rPr>
              <a:t>Dear INSERT NAME, </a:t>
            </a:r>
          </a:p>
          <a:p>
            <a:pPr marL="0" lvl="0" indent="0" eaLnBrk="1" fontAlgn="auto" hangingPunct="1">
              <a:spcAft>
                <a:spcPts val="0"/>
              </a:spcAft>
              <a:buNone/>
            </a:pPr>
            <a:r>
              <a:rPr lang="en-US" sz="1200" dirty="0">
                <a:solidFill>
                  <a:prstClr val="black"/>
                </a:solidFill>
                <a:latin typeface="Calibri"/>
              </a:rPr>
              <a:t>Every student knows that sometimes it’s a good idea to get out of the classroom and onto the playing field, whether you’re an intercollegiate athlete, an intramural athlete – or just someone who enjoys cheering for your friends. That’s why I hope you’ll join me in supporting a project that’s all about teamwork. </a:t>
            </a:r>
          </a:p>
          <a:p>
            <a:pPr marL="0" lvl="0" indent="0" eaLnBrk="1" fontAlgn="auto" hangingPunct="1">
              <a:spcAft>
                <a:spcPts val="0"/>
              </a:spcAft>
              <a:buNone/>
            </a:pPr>
            <a:r>
              <a:rPr lang="en-US" sz="1200" dirty="0">
                <a:solidFill>
                  <a:prstClr val="black"/>
                </a:solidFill>
                <a:latin typeface="Calibri"/>
              </a:rPr>
              <a:t>Last fall our Student Council voted to fund 75 percent of the cost of installing turf at </a:t>
            </a:r>
            <a:r>
              <a:rPr lang="en-US" sz="1200" dirty="0" err="1">
                <a:solidFill>
                  <a:prstClr val="black"/>
                </a:solidFill>
                <a:latin typeface="Calibri"/>
              </a:rPr>
              <a:t>Allgood</a:t>
            </a:r>
            <a:r>
              <a:rPr lang="en-US" sz="1200" dirty="0">
                <a:solidFill>
                  <a:prstClr val="black"/>
                </a:solidFill>
                <a:latin typeface="Calibri"/>
              </a:rPr>
              <a:t>-Bailey Stadium and the intramural field with student activity fees. I’m proud that our student body has stepped up to help Missouri S&amp;T create first-rate facilities for our student-athletes and intramural program. </a:t>
            </a:r>
          </a:p>
          <a:p>
            <a:pPr marL="0" lvl="0" indent="0" eaLnBrk="1" fontAlgn="auto" hangingPunct="1">
              <a:spcAft>
                <a:spcPts val="0"/>
              </a:spcAft>
              <a:buNone/>
            </a:pPr>
            <a:endParaRPr lang="en-US" sz="1200" dirty="0" smtClean="0">
              <a:solidFill>
                <a:prstClr val="black"/>
              </a:solidFill>
              <a:latin typeface="Calibri"/>
            </a:endParaRPr>
          </a:p>
          <a:p>
            <a:pPr marL="0" lvl="0" indent="0" eaLnBrk="1" fontAlgn="auto" hangingPunct="1">
              <a:spcAft>
                <a:spcPts val="0"/>
              </a:spcAft>
              <a:buNone/>
            </a:pPr>
            <a:r>
              <a:rPr lang="en-US" sz="1200" dirty="0" smtClean="0">
                <a:solidFill>
                  <a:prstClr val="black"/>
                </a:solidFill>
                <a:latin typeface="Calibri"/>
              </a:rPr>
              <a:t>The </a:t>
            </a:r>
            <a:r>
              <a:rPr lang="en-US" sz="1200" dirty="0">
                <a:solidFill>
                  <a:prstClr val="black"/>
                </a:solidFill>
                <a:latin typeface="Calibri"/>
              </a:rPr>
              <a:t>$2.4 million turf project has three funding sources:</a:t>
            </a:r>
          </a:p>
          <a:p>
            <a:pPr marL="0" lvl="0" indent="0" eaLnBrk="1" fontAlgn="auto" hangingPunct="1">
              <a:spcAft>
                <a:spcPts val="0"/>
              </a:spcAft>
              <a:buNone/>
            </a:pPr>
            <a:r>
              <a:rPr lang="en-US" sz="1200" dirty="0">
                <a:solidFill>
                  <a:prstClr val="black"/>
                </a:solidFill>
                <a:latin typeface="Calibri"/>
              </a:rPr>
              <a:t>$1.8 million from student activity fees</a:t>
            </a:r>
          </a:p>
          <a:p>
            <a:pPr marL="0" lvl="0" indent="0" eaLnBrk="1" fontAlgn="auto" hangingPunct="1">
              <a:spcAft>
                <a:spcPts val="0"/>
              </a:spcAft>
              <a:buNone/>
            </a:pPr>
            <a:r>
              <a:rPr lang="en-US" sz="1200" dirty="0">
                <a:solidFill>
                  <a:prstClr val="black"/>
                </a:solidFill>
                <a:latin typeface="Calibri"/>
              </a:rPr>
              <a:t>$300,000 from the university (Geothermal Energy Project reinvestment funds)</a:t>
            </a:r>
          </a:p>
          <a:p>
            <a:pPr marL="0" lvl="0" indent="0" eaLnBrk="1" fontAlgn="auto" hangingPunct="1">
              <a:spcAft>
                <a:spcPts val="0"/>
              </a:spcAft>
              <a:buNone/>
            </a:pPr>
            <a:r>
              <a:rPr lang="en-US" sz="1200" dirty="0">
                <a:solidFill>
                  <a:prstClr val="black"/>
                </a:solidFill>
                <a:latin typeface="Calibri"/>
              </a:rPr>
              <a:t>$300,000 from private donors (the balance we still need to raise)</a:t>
            </a:r>
          </a:p>
          <a:p>
            <a:pPr marL="0" lvl="0" indent="0" eaLnBrk="1" fontAlgn="auto" hangingPunct="1">
              <a:spcAft>
                <a:spcPts val="0"/>
              </a:spcAft>
              <a:buNone/>
            </a:pPr>
            <a:r>
              <a:rPr lang="en-US" sz="1200" dirty="0">
                <a:solidFill>
                  <a:prstClr val="black"/>
                </a:solidFill>
                <a:latin typeface="Calibri"/>
              </a:rPr>
              <a:t> </a:t>
            </a:r>
          </a:p>
          <a:p>
            <a:pPr marL="0" lvl="0" indent="0" eaLnBrk="1" fontAlgn="auto" hangingPunct="1">
              <a:spcAft>
                <a:spcPts val="0"/>
              </a:spcAft>
              <a:buNone/>
            </a:pPr>
            <a:r>
              <a:rPr lang="en-US" sz="1200" dirty="0">
                <a:solidFill>
                  <a:prstClr val="black"/>
                </a:solidFill>
                <a:latin typeface="Calibri"/>
              </a:rPr>
              <a:t>I’m excited to share that four alumni from Tulsa (Keith Bailey, ME’64, Steve Malcolm, CE’70, Kristie Gibson, EMgt’74, and John Gibson, EMgt’74) were so impressed with the student commitment to this project that they established a $150,000 challenge match encouraging other alumni and friends to contribute. The Tulsa Turf Team Challenge is matching every dollar donated to the turf project until we reach our $300,000 goal. This means we can get there in half the time – at twice the speed! </a:t>
            </a:r>
          </a:p>
          <a:p>
            <a:pPr marL="0" lvl="0" indent="0" eaLnBrk="1" fontAlgn="auto" hangingPunct="1">
              <a:spcAft>
                <a:spcPts val="0"/>
              </a:spcAft>
              <a:buNone/>
            </a:pPr>
            <a:r>
              <a:rPr lang="en-US" sz="1200" dirty="0">
                <a:solidFill>
                  <a:prstClr val="black"/>
                </a:solidFill>
                <a:latin typeface="Calibri"/>
              </a:rPr>
              <a:t> </a:t>
            </a:r>
          </a:p>
          <a:p>
            <a:pPr marL="0" lvl="0" indent="0" eaLnBrk="1" fontAlgn="auto" hangingPunct="1">
              <a:spcAft>
                <a:spcPts val="0"/>
              </a:spcAft>
              <a:buNone/>
            </a:pPr>
            <a:r>
              <a:rPr lang="en-US" sz="1200" dirty="0">
                <a:solidFill>
                  <a:prstClr val="black"/>
                </a:solidFill>
                <a:latin typeface="Calibri"/>
              </a:rPr>
              <a:t>I’m asking you as a fellow Miner to consider a gift to support this project. Every gift makes a difference – and every gift will be matched thanks to the Tulsa Turf Team Challenge. Please visit </a:t>
            </a:r>
            <a:r>
              <a:rPr lang="en-US" sz="1200" dirty="0">
                <a:solidFill>
                  <a:prstClr val="black"/>
                </a:solidFill>
                <a:latin typeface="Calibri"/>
                <a:hlinkClick r:id="rId2"/>
              </a:rPr>
              <a:t>give.mst.edu</a:t>
            </a:r>
            <a:r>
              <a:rPr lang="en-US" sz="1200" dirty="0">
                <a:solidFill>
                  <a:prstClr val="black"/>
                </a:solidFill>
                <a:latin typeface="Calibri"/>
              </a:rPr>
              <a:t> to make an online gift, or complete the attached form and return it with your contribution.</a:t>
            </a:r>
          </a:p>
          <a:p>
            <a:pPr marL="0" lvl="0" indent="0" eaLnBrk="1" fontAlgn="auto" hangingPunct="1">
              <a:spcAft>
                <a:spcPts val="0"/>
              </a:spcAft>
              <a:buNone/>
            </a:pPr>
            <a:r>
              <a:rPr lang="en-US" sz="1200" dirty="0">
                <a:solidFill>
                  <a:prstClr val="black"/>
                </a:solidFill>
                <a:latin typeface="Calibri"/>
              </a:rPr>
              <a:t> </a:t>
            </a:r>
            <a:r>
              <a:rPr lang="en-US" sz="1200" dirty="0" smtClean="0">
                <a:solidFill>
                  <a:prstClr val="black"/>
                </a:solidFill>
                <a:latin typeface="Calibri"/>
              </a:rPr>
              <a:t>Please </a:t>
            </a:r>
            <a:r>
              <a:rPr lang="en-US" sz="1200" dirty="0">
                <a:solidFill>
                  <a:prstClr val="black"/>
                </a:solidFill>
                <a:latin typeface="Calibri"/>
              </a:rPr>
              <a:t>join us in this Miner Nation project.</a:t>
            </a:r>
          </a:p>
          <a:p>
            <a:pPr marL="0" lvl="0" indent="0" eaLnBrk="1" fontAlgn="auto" hangingPunct="1">
              <a:spcAft>
                <a:spcPts val="0"/>
              </a:spcAft>
              <a:buNone/>
            </a:pPr>
            <a:r>
              <a:rPr lang="en-US" sz="1200" dirty="0" smtClean="0">
                <a:solidFill>
                  <a:prstClr val="black"/>
                </a:solidFill>
                <a:latin typeface="Calibri"/>
              </a:rPr>
              <a:t>Ashley </a:t>
            </a:r>
            <a:r>
              <a:rPr lang="en-US" sz="1200" dirty="0" err="1">
                <a:solidFill>
                  <a:prstClr val="black"/>
                </a:solidFill>
                <a:latin typeface="Calibri"/>
              </a:rPr>
              <a:t>Koesterer</a:t>
            </a:r>
            <a:endParaRPr lang="en-US" sz="1200" dirty="0">
              <a:solidFill>
                <a:prstClr val="black"/>
              </a:solidFill>
              <a:latin typeface="Calibri"/>
            </a:endParaRPr>
          </a:p>
          <a:p>
            <a:pPr marL="0" lvl="0" indent="0" eaLnBrk="1" fontAlgn="auto" hangingPunct="1">
              <a:spcAft>
                <a:spcPts val="0"/>
              </a:spcAft>
              <a:buNone/>
            </a:pPr>
            <a:r>
              <a:rPr lang="en-US" sz="1200" dirty="0">
                <a:solidFill>
                  <a:prstClr val="black"/>
                </a:solidFill>
                <a:latin typeface="Calibri"/>
              </a:rPr>
              <a:t>Student Body President</a:t>
            </a:r>
          </a:p>
          <a:p>
            <a:endParaRPr lang="en-US" dirty="0"/>
          </a:p>
        </p:txBody>
      </p:sp>
      <p:sp>
        <p:nvSpPr>
          <p:cNvPr id="4" name="Title 3"/>
          <p:cNvSpPr txBox="1">
            <a:spLocks noGrp="1"/>
          </p:cNvSpPr>
          <p:nvPr>
            <p:ph type="title"/>
          </p:nvPr>
        </p:nvSpPr>
        <p:spPr bwMode="auto">
          <a:prstGeom prst="rect">
            <a:avLst/>
          </a:prstGeom>
          <a:noFill/>
          <a:ln w="9525">
            <a:noFill/>
            <a:miter lim="800000"/>
            <a:headEnd/>
            <a:tailEnd/>
          </a:ln>
        </p:spPr>
        <p:txBody>
          <a:bodyPr anchor="ctr">
            <a:prstTxWarp prst="textNoShape">
              <a:avLst/>
            </a:prstTxWarp>
          </a:bodyPr>
          <a:lstStyle/>
          <a:p>
            <a:r>
              <a:rPr lang="en-US" sz="4400" dirty="0">
                <a:solidFill>
                  <a:srgbClr val="FFFFFF"/>
                </a:solidFill>
                <a:latin typeface="Georgia" pitchFamily="-72" charset="0"/>
              </a:rPr>
              <a:t>Student Council</a:t>
            </a:r>
            <a:endParaRPr lang="en-US" sz="1800" dirty="0">
              <a:solidFill>
                <a:srgbClr val="FFFFFF"/>
              </a:solidFill>
              <a:latin typeface="Georgia" pitchFamily="-72" charset="0"/>
            </a:endParaRPr>
          </a:p>
        </p:txBody>
      </p:sp>
    </p:spTree>
    <p:extLst>
      <p:ext uri="{BB962C8B-B14F-4D97-AF65-F5344CB8AC3E}">
        <p14:creationId xmlns:p14="http://schemas.microsoft.com/office/powerpoint/2010/main" val="3557932702"/>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eaLnBrk="1" fontAlgn="auto" hangingPunct="1">
              <a:spcAft>
                <a:spcPts val="0"/>
              </a:spcAft>
              <a:buNone/>
            </a:pPr>
            <a:r>
              <a:rPr lang="en-US" dirty="0" smtClean="0">
                <a:latin typeface="Georgia" panose="02040502050405020303" pitchFamily="18" charset="0"/>
              </a:rPr>
              <a:t>Student Body President Packet</a:t>
            </a:r>
          </a:p>
          <a:p>
            <a:pPr lvl="0" eaLnBrk="1" fontAlgn="auto" hangingPunct="1">
              <a:spcAft>
                <a:spcPts val="0"/>
              </a:spcAft>
              <a:buFont typeface="Arial" panose="020B0604020202020204" pitchFamily="34" charset="0"/>
              <a:buChar char="•"/>
            </a:pPr>
            <a:r>
              <a:rPr lang="en-US" dirty="0" smtClean="0">
                <a:latin typeface="Georgia" panose="02040502050405020303" pitchFamily="18" charset="0"/>
              </a:rPr>
              <a:t>Presidential </a:t>
            </a:r>
            <a:r>
              <a:rPr lang="en-US" dirty="0">
                <a:latin typeface="Georgia" panose="02040502050405020303" pitchFamily="18" charset="0"/>
              </a:rPr>
              <a:t>Packets Available on January 21</a:t>
            </a:r>
            <a:r>
              <a:rPr lang="en-US" baseline="30000" dirty="0">
                <a:latin typeface="Georgia" panose="02040502050405020303" pitchFamily="18" charset="0"/>
              </a:rPr>
              <a:t>st</a:t>
            </a:r>
            <a:endParaRPr lang="en-US" dirty="0">
              <a:latin typeface="Georgia" panose="02040502050405020303" pitchFamily="18" charset="0"/>
            </a:endParaRPr>
          </a:p>
          <a:p>
            <a:pPr lvl="0" eaLnBrk="1" fontAlgn="auto" hangingPunct="1">
              <a:spcAft>
                <a:spcPts val="0"/>
              </a:spcAft>
              <a:buFont typeface="Arial" panose="020B0604020202020204" pitchFamily="34" charset="0"/>
              <a:buChar char="•"/>
            </a:pPr>
            <a:r>
              <a:rPr lang="en-US" dirty="0">
                <a:latin typeface="Georgia" panose="02040502050405020303" pitchFamily="18" charset="0"/>
              </a:rPr>
              <a:t>Campaigning Begins on February 10</a:t>
            </a:r>
            <a:r>
              <a:rPr lang="en-US" baseline="30000" dirty="0">
                <a:latin typeface="Georgia" panose="02040502050405020303" pitchFamily="18" charset="0"/>
              </a:rPr>
              <a:t>th</a:t>
            </a:r>
            <a:endParaRPr lang="en-US" dirty="0">
              <a:latin typeface="Georgia" panose="02040502050405020303" pitchFamily="18" charset="0"/>
            </a:endParaRPr>
          </a:p>
          <a:p>
            <a:pPr lvl="0" eaLnBrk="1" fontAlgn="auto" hangingPunct="1">
              <a:spcAft>
                <a:spcPts val="0"/>
              </a:spcAft>
              <a:buFont typeface="Arial" panose="020B0604020202020204" pitchFamily="34" charset="0"/>
              <a:buChar char="•"/>
            </a:pPr>
            <a:r>
              <a:rPr lang="en-US" dirty="0">
                <a:latin typeface="Georgia" panose="02040502050405020303" pitchFamily="18" charset="0"/>
              </a:rPr>
              <a:t>Presidential Debate on February 11</a:t>
            </a:r>
            <a:r>
              <a:rPr lang="en-US" baseline="30000" dirty="0">
                <a:latin typeface="Georgia" panose="02040502050405020303" pitchFamily="18" charset="0"/>
              </a:rPr>
              <a:t>th</a:t>
            </a:r>
            <a:r>
              <a:rPr lang="en-US" dirty="0">
                <a:latin typeface="Georgia" panose="02040502050405020303" pitchFamily="18" charset="0"/>
              </a:rPr>
              <a:t> at 6:30 PM in the </a:t>
            </a:r>
            <a:r>
              <a:rPr lang="en-US" dirty="0" err="1">
                <a:latin typeface="Georgia" panose="02040502050405020303" pitchFamily="18" charset="0"/>
              </a:rPr>
              <a:t>Havener</a:t>
            </a:r>
            <a:r>
              <a:rPr lang="en-US" dirty="0">
                <a:latin typeface="Georgia" panose="02040502050405020303" pitchFamily="18" charset="0"/>
              </a:rPr>
              <a:t> Center</a:t>
            </a:r>
          </a:p>
          <a:p>
            <a:pPr lvl="0" eaLnBrk="1" fontAlgn="auto" hangingPunct="1">
              <a:spcAft>
                <a:spcPts val="0"/>
              </a:spcAft>
              <a:buFont typeface="Arial" panose="020B0604020202020204" pitchFamily="34" charset="0"/>
              <a:buChar char="•"/>
            </a:pPr>
            <a:r>
              <a:rPr lang="en-US" dirty="0">
                <a:latin typeface="Georgia" panose="02040502050405020303" pitchFamily="18" charset="0"/>
              </a:rPr>
              <a:t>Campus voting begins February 24</a:t>
            </a:r>
            <a:r>
              <a:rPr lang="en-US" baseline="30000" dirty="0">
                <a:latin typeface="Georgia" panose="02040502050405020303" pitchFamily="18" charset="0"/>
              </a:rPr>
              <a:t>th</a:t>
            </a:r>
            <a:endParaRPr lang="en-US" dirty="0">
              <a:latin typeface="Georgia" panose="02040502050405020303" pitchFamily="18" charset="0"/>
            </a:endParaRPr>
          </a:p>
          <a:p>
            <a:pPr lvl="0" eaLnBrk="1" fontAlgn="auto" hangingPunct="1">
              <a:spcAft>
                <a:spcPts val="0"/>
              </a:spcAft>
              <a:buFont typeface="Arial" panose="020B0604020202020204" pitchFamily="34" charset="0"/>
              <a:buChar char="•"/>
            </a:pPr>
            <a:r>
              <a:rPr lang="en-US" dirty="0">
                <a:latin typeface="Georgia" panose="02040502050405020303" pitchFamily="18" charset="0"/>
              </a:rPr>
              <a:t>Campus voting ends on February 28th</a:t>
            </a:r>
          </a:p>
          <a:p>
            <a:endParaRPr lang="en-US" dirty="0"/>
          </a:p>
        </p:txBody>
      </p:sp>
      <p:sp>
        <p:nvSpPr>
          <p:cNvPr id="4" name="Title 3"/>
          <p:cNvSpPr txBox="1">
            <a:spLocks noGrp="1"/>
          </p:cNvSpPr>
          <p:nvPr>
            <p:ph type="title"/>
          </p:nvPr>
        </p:nvSpPr>
        <p:spPr bwMode="auto">
          <a:prstGeom prst="rect">
            <a:avLst/>
          </a:prstGeom>
          <a:noFill/>
          <a:ln w="9525">
            <a:noFill/>
            <a:miter lim="800000"/>
            <a:headEnd/>
            <a:tailEnd/>
          </a:ln>
        </p:spPr>
        <p:txBody>
          <a:bodyPr anchor="ctr">
            <a:prstTxWarp prst="textNoShape">
              <a:avLst/>
            </a:prstTxWarp>
          </a:bodyPr>
          <a:lstStyle/>
          <a:p>
            <a:r>
              <a:rPr lang="en-US" sz="4400" dirty="0">
                <a:solidFill>
                  <a:srgbClr val="FFFFFF"/>
                </a:solidFill>
                <a:latin typeface="Georgia" pitchFamily="-72" charset="0"/>
              </a:rPr>
              <a:t>Student Council</a:t>
            </a:r>
            <a:endParaRPr lang="en-US" sz="1800" dirty="0">
              <a:solidFill>
                <a:srgbClr val="FFFFFF"/>
              </a:solidFill>
              <a:latin typeface="Georgia" pitchFamily="-72" charset="0"/>
            </a:endParaRPr>
          </a:p>
        </p:txBody>
      </p:sp>
    </p:spTree>
    <p:extLst>
      <p:ext uri="{BB962C8B-B14F-4D97-AF65-F5344CB8AC3E}">
        <p14:creationId xmlns:p14="http://schemas.microsoft.com/office/powerpoint/2010/main" val="92518146"/>
      </p:ext>
    </p:extLst>
  </p:cSld>
  <p:clrMapOvr>
    <a:masterClrMapping/>
  </p:clrMapOvr>
  <p:transition>
    <p:fade thruBlk="1"/>
  </p:transition>
</p:sld>
</file>

<file path=ppt/theme/theme1.xml><?xml version="1.0" encoding="utf-8"?>
<a:theme xmlns:a="http://schemas.openxmlformats.org/drawingml/2006/main" name="General Student Council Mee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116</TotalTime>
  <Words>81</Words>
  <Application>Microsoft Office PowerPoint</Application>
  <PresentationFormat>On-screen Show (4:3)</PresentationFormat>
  <Paragraphs>34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General Student Council Meeting</vt:lpstr>
      <vt:lpstr>Student Council</vt:lpstr>
      <vt:lpstr>Student Council</vt:lpstr>
      <vt:lpstr>Student Council</vt:lpstr>
    </vt:vector>
  </TitlesOfParts>
  <Company>Missouri University of Science and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 Ryan D. (S&amp;T-Student)</dc:creator>
  <cp:lastModifiedBy>Werner, Jeannie</cp:lastModifiedBy>
  <cp:revision>11</cp:revision>
  <dcterms:created xsi:type="dcterms:W3CDTF">2012-10-11T19:47:16Z</dcterms:created>
  <dcterms:modified xsi:type="dcterms:W3CDTF">2014-01-22T19:05:46Z</dcterms:modified>
</cp:coreProperties>
</file>